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8" r:id="rId3"/>
    <p:sldId id="260" r:id="rId4"/>
    <p:sldId id="261" r:id="rId5"/>
    <p:sldId id="264" r:id="rId6"/>
    <p:sldId id="265" r:id="rId7"/>
    <p:sldId id="266" r:id="rId8"/>
    <p:sldId id="267" r:id="rId9"/>
    <p:sldId id="269" r:id="rId10"/>
    <p:sldId id="268" r:id="rId11"/>
    <p:sldId id="270" r:id="rId12"/>
    <p:sldId id="271" r:id="rId13"/>
    <p:sldId id="272" r:id="rId14"/>
    <p:sldId id="273" r:id="rId15"/>
    <p:sldId id="257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7" r:id="rId29"/>
    <p:sldId id="288" r:id="rId30"/>
    <p:sldId id="289" r:id="rId31"/>
    <p:sldId id="290" r:id="rId32"/>
    <p:sldId id="291" r:id="rId33"/>
    <p:sldId id="292" r:id="rId34"/>
    <p:sldId id="286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9006"/>
    <a:srgbClr val="FEE198"/>
    <a:srgbClr val="F9AC1A"/>
    <a:srgbClr val="FFC000"/>
    <a:srgbClr val="1BA7D3"/>
    <a:srgbClr val="00ADB0"/>
    <a:srgbClr val="AEDADC"/>
    <a:srgbClr val="6CAAAE"/>
    <a:srgbClr val="FCF8C4"/>
    <a:srgbClr val="EC72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24"/>
    <p:restoredTop sz="96405"/>
  </p:normalViewPr>
  <p:slideViewPr>
    <p:cSldViewPr snapToGrid="0">
      <p:cViewPr varScale="1">
        <p:scale>
          <a:sx n="65" d="100"/>
          <a:sy n="65" d="100"/>
        </p:scale>
        <p:origin x="164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34" d="100"/>
          <a:sy n="134" d="100"/>
        </p:scale>
        <p:origin x="29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HK" altLang="en-US" dirty="0">
                <a:solidFill>
                  <a:schemeClr val="tx1"/>
                </a:solidFill>
              </a:rPr>
              <a:t>標題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percent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數列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工作表1!$A$2:$A$5</c:f>
              <c:strCache>
                <c:ptCount val="4"/>
                <c:pt idx="0">
                  <c:v>類別 1</c:v>
                </c:pt>
                <c:pt idx="1">
                  <c:v>類別 2</c:v>
                </c:pt>
                <c:pt idx="2">
                  <c:v>類別 3</c:v>
                </c:pt>
                <c:pt idx="3">
                  <c:v>類別 4</c:v>
                </c:pt>
              </c:strCache>
            </c:strRef>
          </c:cat>
          <c:val>
            <c:numRef>
              <c:f>工作表1!$B$2:$B$5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59F-7C4A-B110-37E9B9DDBE7F}"/>
            </c:ext>
          </c:extLst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數列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工作表1!$A$2:$A$5</c:f>
              <c:strCache>
                <c:ptCount val="4"/>
                <c:pt idx="0">
                  <c:v>類別 1</c:v>
                </c:pt>
                <c:pt idx="1">
                  <c:v>類別 2</c:v>
                </c:pt>
                <c:pt idx="2">
                  <c:v>類別 3</c:v>
                </c:pt>
                <c:pt idx="3">
                  <c:v>類別 4</c:v>
                </c:pt>
              </c:strCache>
            </c:strRef>
          </c:cat>
          <c:val>
            <c:numRef>
              <c:f>工作表1!$C$2:$C$5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59F-7C4A-B110-37E9B9DDBE7F}"/>
            </c:ext>
          </c:extLst>
        </c:ser>
        <c:ser>
          <c:idx val="2"/>
          <c:order val="2"/>
          <c:tx>
            <c:strRef>
              <c:f>工作表1!$D$1</c:f>
              <c:strCache>
                <c:ptCount val="1"/>
                <c:pt idx="0">
                  <c:v>數列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工作表1!$A$2:$A$5</c:f>
              <c:strCache>
                <c:ptCount val="4"/>
                <c:pt idx="0">
                  <c:v>類別 1</c:v>
                </c:pt>
                <c:pt idx="1">
                  <c:v>類別 2</c:v>
                </c:pt>
                <c:pt idx="2">
                  <c:v>類別 3</c:v>
                </c:pt>
                <c:pt idx="3">
                  <c:v>類別 4</c:v>
                </c:pt>
              </c:strCache>
            </c:strRef>
          </c:cat>
          <c:val>
            <c:numRef>
              <c:f>工作表1!$D$2:$D$5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59F-7C4A-B110-37E9B9DDBE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7468111"/>
        <c:axId val="137468591"/>
      </c:lineChart>
      <c:catAx>
        <c:axId val="1374681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468591"/>
        <c:crosses val="autoZero"/>
        <c:auto val="1"/>
        <c:lblAlgn val="ctr"/>
        <c:lblOffset val="100"/>
        <c:noMultiLvlLbl val="0"/>
      </c:catAx>
      <c:valAx>
        <c:axId val="1374685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4681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9639E8A-FBC9-0527-7334-E7C0037AA14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02D533-9EB3-5482-BF8A-B65D97502E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883D5-C324-BA44-A4F3-DC4927AB9793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4DDEC6-B4E9-20D6-69E6-142C09E3CF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6D170D-3D3D-3444-A532-8ECBC7B1D4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232B76-A995-DB42-9CB0-D809C4521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611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0AB3DC-8643-4C80-8EF3-EA11844C3FB0}" type="datetimeFigureOut">
              <a:rPr lang="zh-HK" altLang="en-US" smtClean="0"/>
              <a:t>16/4/2026</a:t>
            </a:fld>
            <a:endParaRPr lang="zh-HK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83B53-E41B-48B8-B615-B842C5C8754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68423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49FC-D227-44C0-B9A7-BAEC947D5662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71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9A9D4-8157-49F2-8D2B-AB1E3CEBA6A3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1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79392-E711-4450-8DC9-395A828AA055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82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676AE-FAA7-445D-AEB4-A566C123A104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92874"/>
            <a:ext cx="2052000" cy="360000"/>
          </a:xfrm>
        </p:spPr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157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D4AB-7FE5-4294-996E-11D6DCEC2CA1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53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42AD3-3D91-4DF7-AED7-EC968440D087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6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DB89-C539-4799-8B17-C407E0BB7F6C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55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9F144-D139-4E86-AD58-70276FFA072A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938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A4955-AD62-47D4-A517-6DB7951EC43B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205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431B4-61EC-41E2-8F19-9E629A6CC5A1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289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2EE8F-6220-4ADF-AE10-16DE0B9E9DDF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17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3A334-1FF3-44D3-94CD-EB016A40A990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LKHistory/2-7-q5kgjtnx2iipc99d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0OO4kvKOesQ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adlet.com/LKHistory/14-q5qg8ettrrv5ouq3?play=1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hyperlink" Target="https://padlet.com/LKHistory/2-9-ok1k2vdrugicw7t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arcade.padlet.com/game/VxjdA5MnpD" TargetMode="External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hyperlink" Target="https://ta.padlet.com/fill-in-the-blank/VxjdA5MnpD/play" TargetMode="Externa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257DAE-4554-F16A-4BC6-CBE7D158C2AE}"/>
              </a:ext>
            </a:extLst>
          </p:cNvPr>
          <p:cNvSpPr txBox="1"/>
          <p:nvPr/>
        </p:nvSpPr>
        <p:spPr>
          <a:xfrm>
            <a:off x="2286000" y="1122676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課題</a:t>
            </a:r>
            <a:r>
              <a:rPr lang="en-US" altLang="zh-TW" sz="44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5</a:t>
            </a:r>
            <a:r>
              <a:rPr lang="zh-TW" altLang="en-US" sz="24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 近代歐洲的興起</a:t>
            </a:r>
            <a:endParaRPr lang="zh-HK" altLang="en-US" sz="2400" b="1" dirty="0">
              <a:solidFill>
                <a:schemeClr val="bg1"/>
              </a:solidFill>
              <a:latin typeface="+mj-lt"/>
              <a:ea typeface="+mj-ea"/>
              <a:cs typeface="Microsoft Tai Le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A58AA7-C2A0-C10A-1B71-AF0DA8054F37}"/>
              </a:ext>
            </a:extLst>
          </p:cNvPr>
          <p:cNvSpPr txBox="1"/>
          <p:nvPr/>
        </p:nvSpPr>
        <p:spPr>
          <a:xfrm>
            <a:off x="2682348" y="2766206"/>
            <a:ext cx="37793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55600"/>
            <a:r>
              <a:rPr kumimoji="1" lang="en-US" altLang="zh-HK" sz="2800" b="1" dirty="0">
                <a:solidFill>
                  <a:srgbClr val="B1703B"/>
                </a:solidFill>
                <a:latin typeface="+mj-ea"/>
                <a:ea typeface="+mj-ea"/>
                <a:cs typeface="AwkwardBlack 拙黑體" pitchFamily="2" charset="-120"/>
              </a:rPr>
              <a:t>I	</a:t>
            </a:r>
            <a:r>
              <a:rPr kumimoji="1" lang="zh-HK" altLang="en-US" sz="2800" b="1" dirty="0">
                <a:solidFill>
                  <a:srgbClr val="B1703B"/>
                </a:solidFill>
                <a:latin typeface="+mj-ea"/>
                <a:ea typeface="+mj-ea"/>
                <a:cs typeface="AwkwardBlack 拙黑體" pitchFamily="2" charset="-120"/>
              </a:rPr>
              <a:t>從神本走向人本：</a:t>
            </a:r>
            <a:br>
              <a:rPr kumimoji="1" lang="en-HK" altLang="zh-HK" sz="2800" b="1" dirty="0">
                <a:solidFill>
                  <a:srgbClr val="B1703B"/>
                </a:solidFill>
                <a:latin typeface="+mj-ea"/>
                <a:ea typeface="+mj-ea"/>
                <a:cs typeface="AwkwardBlack 拙黑體" pitchFamily="2" charset="-120"/>
              </a:rPr>
            </a:br>
            <a:r>
              <a:rPr kumimoji="1" lang="zh-HK" altLang="en-US" sz="2800" b="1" dirty="0">
                <a:solidFill>
                  <a:srgbClr val="B1703B"/>
                </a:solidFill>
                <a:latin typeface="+mj-ea"/>
                <a:ea typeface="+mj-ea"/>
                <a:cs typeface="AwkwardBlack 拙黑體" pitchFamily="2" charset="-120"/>
              </a:rPr>
              <a:t>文藝復興與宗教改革</a:t>
            </a:r>
            <a:endParaRPr kumimoji="1" lang="en-HK" altLang="zh-HK" sz="2800" b="1" dirty="0">
              <a:solidFill>
                <a:srgbClr val="B1703B"/>
              </a:solidFill>
              <a:latin typeface="+mj-ea"/>
              <a:ea typeface="+mj-ea"/>
              <a:cs typeface="AwkwardBlack 拙黑體" pitchFamily="2" charset="-12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4FC87D2-E903-0508-9F50-6872C1C1E42B}"/>
              </a:ext>
            </a:extLst>
          </p:cNvPr>
          <p:cNvSpPr txBox="1"/>
          <p:nvPr/>
        </p:nvSpPr>
        <p:spPr>
          <a:xfrm>
            <a:off x="2682348" y="3726828"/>
            <a:ext cx="37793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55600"/>
            <a:r>
              <a:rPr kumimoji="1" lang="en-HK" altLang="zh-HK" sz="2000" b="1" dirty="0">
                <a:solidFill>
                  <a:srgbClr val="755C9D"/>
                </a:solidFill>
                <a:latin typeface="+mj-ea"/>
                <a:ea typeface="+mj-ea"/>
              </a:rPr>
              <a:t>	</a:t>
            </a:r>
            <a:r>
              <a:rPr kumimoji="1" lang="zh-HK" altLang="en-US" sz="2000" b="1" dirty="0">
                <a:solidFill>
                  <a:srgbClr val="755C9D"/>
                </a:solidFill>
                <a:latin typeface="+mj-ea"/>
                <a:ea typeface="+mj-ea"/>
              </a:rPr>
              <a:t>文藝復興</a:t>
            </a:r>
            <a:r>
              <a:rPr kumimoji="1" lang="en-US" altLang="zh-HK" sz="2000" b="1" dirty="0">
                <a:solidFill>
                  <a:srgbClr val="755C9D"/>
                </a:solidFill>
                <a:latin typeface="+mj-ea"/>
                <a:ea typeface="+mj-ea"/>
              </a:rPr>
              <a:t>(1)</a:t>
            </a:r>
            <a:endParaRPr lang="en-US" sz="2000" dirty="0">
              <a:latin typeface="+mj-ea"/>
              <a:ea typeface="+mj-ea"/>
            </a:endParaRPr>
          </a:p>
        </p:txBody>
      </p:sp>
      <p:sp>
        <p:nvSpPr>
          <p:cNvPr id="26" name="文字方塊 4">
            <a:extLst>
              <a:ext uri="{FF2B5EF4-FFF2-40B4-BE49-F238E27FC236}">
                <a16:creationId xmlns:a16="http://schemas.microsoft.com/office/drawing/2014/main" id="{C5FADE8C-DF2E-CB15-51CA-501BF06CB894}"/>
              </a:ext>
            </a:extLst>
          </p:cNvPr>
          <p:cNvSpPr txBox="1"/>
          <p:nvPr/>
        </p:nvSpPr>
        <p:spPr>
          <a:xfrm>
            <a:off x="4572000" y="3809548"/>
            <a:ext cx="1294726" cy="234670"/>
          </a:xfrm>
          <a:prstGeom prst="roundRect">
            <a:avLst>
              <a:gd name="adj" fmla="val 50000"/>
            </a:avLst>
          </a:prstGeom>
          <a:solidFill>
            <a:srgbClr val="755C9D"/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kumimoji="1" lang="en-US" altLang="zh-HK" sz="1400" dirty="0">
                <a:solidFill>
                  <a:schemeClr val="bg1"/>
                </a:solidFill>
              </a:rPr>
              <a:t>2</a:t>
            </a:r>
            <a:r>
              <a:rPr kumimoji="1" lang="zh-HK" altLang="en-US" sz="1400" dirty="0">
                <a:solidFill>
                  <a:schemeClr val="bg1"/>
                </a:solidFill>
              </a:rPr>
              <a:t>上</a:t>
            </a:r>
            <a:r>
              <a:rPr kumimoji="1" lang="zh-HK" altLang="en-HK" sz="1400" dirty="0">
                <a:solidFill>
                  <a:schemeClr val="bg1"/>
                </a:solidFill>
              </a:rPr>
              <a:t>，</a:t>
            </a:r>
            <a:r>
              <a:rPr kumimoji="1" lang="zh-HK" altLang="en-US" sz="1400" dirty="0">
                <a:solidFill>
                  <a:schemeClr val="bg1"/>
                </a:solidFill>
              </a:rPr>
              <a:t>頁</a:t>
            </a:r>
            <a:r>
              <a:rPr kumimoji="1" lang="en-US" altLang="zh-HK" sz="1400" dirty="0">
                <a:solidFill>
                  <a:schemeClr val="bg1"/>
                </a:solidFill>
              </a:rPr>
              <a:t>4-10</a:t>
            </a:r>
            <a:endParaRPr kumimoji="1" lang="zh-HK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600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4">
            <a:extLst>
              <a:ext uri="{FF2B5EF4-FFF2-40B4-BE49-F238E27FC236}">
                <a16:creationId xmlns:a16="http://schemas.microsoft.com/office/drawing/2014/main" id="{0BD216D5-51FB-2FB9-379D-9506FB2637AD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HK" altLang="zh-HK" sz="1800" dirty="0">
                <a:solidFill>
                  <a:schemeClr val="bg1"/>
                </a:solidFill>
              </a:rPr>
              <a:t>5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09E067A3-54BF-AA0C-6E8A-7440B94426B6}"/>
              </a:ext>
            </a:extLst>
          </p:cNvPr>
          <p:cNvGrpSpPr/>
          <p:nvPr/>
        </p:nvGrpSpPr>
        <p:grpSpPr>
          <a:xfrm>
            <a:off x="343064" y="1152177"/>
            <a:ext cx="5508195" cy="2033476"/>
            <a:chOff x="387308" y="1255413"/>
            <a:chExt cx="5508195" cy="2033476"/>
          </a:xfrm>
        </p:grpSpPr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33129F80-891F-A1B1-F007-A77EA26E9C10}"/>
                </a:ext>
              </a:extLst>
            </p:cNvPr>
            <p:cNvSpPr txBox="1"/>
            <p:nvPr/>
          </p:nvSpPr>
          <p:spPr>
            <a:xfrm>
              <a:off x="387308" y="1570628"/>
              <a:ext cx="5508195" cy="1718261"/>
            </a:xfrm>
            <a:prstGeom prst="roundRect">
              <a:avLst>
                <a:gd name="adj" fmla="val 6955"/>
              </a:avLst>
            </a:prstGeom>
            <a:solidFill>
              <a:schemeClr val="bg1"/>
            </a:solidFill>
          </p:spPr>
          <p:txBody>
            <a:bodyPr wrap="square" tIns="144000" rtlCol="0" anchor="ctr">
              <a:noAutofit/>
            </a:bodyPr>
            <a:lstStyle/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1" lang="zh-HK" alt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w Cen MT" panose="020B0602020104020603"/>
                  <a:ea typeface="微軟正黑體" panose="020B0604030504040204" pitchFamily="34" charset="-120"/>
                  <a:cs typeface="+mn-cs"/>
                </a:rPr>
                <a:t>留意題目提及的時期。</a:t>
              </a:r>
              <a:endParaRPr kumimoji="1" lang="en-HK" altLang="zh-HK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endParaRP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1" lang="zh-HK" alt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w Cen MT" panose="020B0602020104020603"/>
                  <a:ea typeface="微軟正黑體" panose="020B0604030504040204" pitchFamily="34" charset="-120"/>
                  <a:cs typeface="+mn-cs"/>
                </a:rPr>
                <a:t>留意題目要求回應的數據</a:t>
              </a:r>
              <a:endParaRPr kumimoji="1" lang="en-HK" altLang="zh-HK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endParaRP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1" lang="zh-HK" alt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w Cen MT" panose="020B0602020104020603"/>
                  <a:ea typeface="微軟正黑體" panose="020B0604030504040204" pitchFamily="34" charset="-120"/>
                  <a:cs typeface="+mn-cs"/>
                </a:rPr>
                <a:t>作答時引用數據。</a:t>
              </a:r>
              <a:endParaRPr kumimoji="1" lang="en-US" altLang="zh-HK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FD3609AD-286C-D5CD-0A9E-13F9E8DDE517}"/>
                </a:ext>
              </a:extLst>
            </p:cNvPr>
            <p:cNvSpPr txBox="1"/>
            <p:nvPr/>
          </p:nvSpPr>
          <p:spPr>
            <a:xfrm>
              <a:off x="387308" y="1255413"/>
              <a:ext cx="5508195" cy="472248"/>
            </a:xfrm>
            <a:prstGeom prst="roundRect">
              <a:avLst>
                <a:gd name="adj" fmla="val 50000"/>
              </a:avLst>
            </a:prstGeom>
            <a:solidFill>
              <a:srgbClr val="CC9E36"/>
            </a:solidFill>
          </p:spPr>
          <p:txBody>
            <a:bodyPr wrap="square" lIns="36000" tIns="36000" rIns="36000" bIns="3600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HK" alt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+mn-cs"/>
                </a:rPr>
                <a:t>答題小貼士</a:t>
              </a: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60B51755-7AA1-C308-F5A0-099288C5B687}"/>
              </a:ext>
            </a:extLst>
          </p:cNvPr>
          <p:cNvGrpSpPr/>
          <p:nvPr/>
        </p:nvGrpSpPr>
        <p:grpSpPr>
          <a:xfrm>
            <a:off x="343064" y="3427128"/>
            <a:ext cx="5508195" cy="2948781"/>
            <a:chOff x="387308" y="3530364"/>
            <a:chExt cx="5508195" cy="2948781"/>
          </a:xfrm>
        </p:grpSpPr>
        <p:sp>
          <p:nvSpPr>
            <p:cNvPr id="6" name="文字方塊 2">
              <a:extLst>
                <a:ext uri="{FF2B5EF4-FFF2-40B4-BE49-F238E27FC236}">
                  <a16:creationId xmlns:a16="http://schemas.microsoft.com/office/drawing/2014/main" id="{5AE6077F-1B91-728E-5EBD-5AC25AC3EB65}"/>
                </a:ext>
              </a:extLst>
            </p:cNvPr>
            <p:cNvSpPr txBox="1"/>
            <p:nvPr/>
          </p:nvSpPr>
          <p:spPr>
            <a:xfrm>
              <a:off x="387308" y="3882540"/>
              <a:ext cx="5508195" cy="2596605"/>
            </a:xfrm>
            <a:prstGeom prst="roundRect">
              <a:avLst>
                <a:gd name="adj" fmla="val 6955"/>
              </a:avLst>
            </a:prstGeom>
            <a:solidFill>
              <a:schemeClr val="bg1"/>
            </a:solidFill>
          </p:spPr>
          <p:txBody>
            <a:bodyPr wrap="square" tIns="144000" rtlCol="0" anchor="ctr">
              <a:spAutoFit/>
            </a:bodyPr>
            <a:lstStyle/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1" lang="zh-HK" alt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w Cen MT" panose="020B0602020104020603"/>
                  <a:ea typeface="微軟正黑體" panose="020B0604030504040204" pitchFamily="34" charset="-120"/>
                  <a:cs typeface="+mn-cs"/>
                </a:rPr>
                <a:t>上升 </a:t>
              </a:r>
              <a:r>
                <a:rPr kumimoji="1" lang="en-US" altLang="zh-HK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w Cen MT" panose="020B0602020104020603"/>
                  <a:ea typeface="微軟正黑體" panose="020B0604030504040204" pitchFamily="34" charset="-120"/>
                  <a:cs typeface="+mn-cs"/>
                </a:rPr>
                <a:t>/ </a:t>
              </a:r>
              <a:r>
                <a:rPr kumimoji="1" lang="zh-HK" alt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w Cen MT" panose="020B0602020104020603"/>
                  <a:ea typeface="微軟正黑體" panose="020B0604030504040204" pitchFamily="34" charset="-120"/>
                  <a:cs typeface="+mn-cs"/>
                </a:rPr>
                <a:t>增加 </a:t>
              </a:r>
              <a:endParaRPr kumimoji="1" lang="en-HK" altLang="zh-HK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endParaRP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1" lang="zh-HK" alt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w Cen MT" panose="020B0602020104020603"/>
                  <a:ea typeface="微軟正黑體" panose="020B0604030504040204" pitchFamily="34" charset="-120"/>
                  <a:cs typeface="+mn-cs"/>
                </a:rPr>
                <a:t>下降 </a:t>
              </a:r>
              <a:r>
                <a:rPr kumimoji="1" lang="en-US" altLang="zh-HK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w Cen MT" panose="020B0602020104020603"/>
                  <a:ea typeface="微軟正黑體" panose="020B0604030504040204" pitchFamily="34" charset="-120"/>
                  <a:cs typeface="+mn-cs"/>
                </a:rPr>
                <a:t>/ </a:t>
              </a:r>
              <a:r>
                <a:rPr kumimoji="1" lang="zh-HK" alt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w Cen MT" panose="020B0602020104020603"/>
                  <a:ea typeface="微軟正黑體" panose="020B0604030504040204" pitchFamily="34" charset="-120"/>
                  <a:cs typeface="+mn-cs"/>
                </a:rPr>
                <a:t>減少 </a:t>
              </a:r>
              <a:endParaRPr kumimoji="1" lang="en-HK" altLang="zh-HK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endParaRP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1" lang="zh-HK" alt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w Cen MT" panose="020B0602020104020603"/>
                  <a:ea typeface="微軟正黑體" panose="020B0604030504040204" pitchFamily="34" charset="-120"/>
                  <a:cs typeface="+mn-cs"/>
                </a:rPr>
                <a:t>維持不變 </a:t>
              </a:r>
              <a:endParaRPr kumimoji="1" lang="en-HK" altLang="zh-HK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endParaRP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1" lang="zh-HK" alt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w Cen MT" panose="020B0602020104020603"/>
                  <a:ea typeface="微軟正黑體" panose="020B0604030504040204" pitchFamily="34" charset="-120"/>
                  <a:cs typeface="+mn-cs"/>
                </a:rPr>
                <a:t>由 </a:t>
              </a:r>
              <a:r>
                <a:rPr kumimoji="1" lang="en-US" altLang="zh-HK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w Cen MT" panose="020B0602020104020603"/>
                  <a:ea typeface="微軟正黑體" panose="020B0604030504040204" pitchFamily="34" charset="-120"/>
                  <a:cs typeface="+mn-cs"/>
                </a:rPr>
                <a:t>_____ </a:t>
              </a:r>
              <a:r>
                <a:rPr kumimoji="1" lang="zh-HK" alt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w Cen MT" panose="020B0602020104020603"/>
                  <a:ea typeface="微軟正黑體" panose="020B0604030504040204" pitchFamily="34" charset="-120"/>
                  <a:cs typeface="+mn-cs"/>
                </a:rPr>
                <a:t>至 </a:t>
              </a:r>
              <a:r>
                <a:rPr kumimoji="1" lang="en-US" altLang="zh-HK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w Cen MT" panose="020B0602020104020603"/>
                  <a:ea typeface="微軟正黑體" panose="020B0604030504040204" pitchFamily="34" charset="-120"/>
                  <a:cs typeface="+mn-cs"/>
                </a:rPr>
                <a:t>_____ </a:t>
              </a: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1" lang="zh-HK" alt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w Cen MT" panose="020B0602020104020603"/>
                  <a:ea typeface="微軟正黑體" panose="020B0604030504040204" pitchFamily="34" charset="-120"/>
                  <a:cs typeface="+mn-cs"/>
                </a:rPr>
                <a:t>持續 </a:t>
              </a:r>
              <a:r>
                <a:rPr kumimoji="1" lang="en-US" altLang="zh-HK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w Cen MT" panose="020B0602020104020603"/>
                  <a:ea typeface="微軟正黑體" panose="020B0604030504040204" pitchFamily="34" charset="-120"/>
                  <a:cs typeface="+mn-cs"/>
                </a:rPr>
                <a:t>/ </a:t>
              </a:r>
              <a:r>
                <a:rPr kumimoji="1" lang="zh-HK" alt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w Cen MT" panose="020B0602020104020603"/>
                  <a:ea typeface="微軟正黑體" panose="020B0604030504040204" pitchFamily="34" charset="-120"/>
                  <a:cs typeface="+mn-cs"/>
                </a:rPr>
                <a:t>一直</a:t>
              </a:r>
              <a:endParaRPr kumimoji="1" lang="en-US" altLang="zh-HK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7" name="文字方塊 3">
              <a:extLst>
                <a:ext uri="{FF2B5EF4-FFF2-40B4-BE49-F238E27FC236}">
                  <a16:creationId xmlns:a16="http://schemas.microsoft.com/office/drawing/2014/main" id="{25453D7C-7F47-4A9A-9196-ACECF1BEF09E}"/>
                </a:ext>
              </a:extLst>
            </p:cNvPr>
            <p:cNvSpPr txBox="1"/>
            <p:nvPr/>
          </p:nvSpPr>
          <p:spPr>
            <a:xfrm>
              <a:off x="387308" y="3530364"/>
              <a:ext cx="5508195" cy="414981"/>
            </a:xfrm>
            <a:prstGeom prst="roundRect">
              <a:avLst>
                <a:gd name="adj" fmla="val 50000"/>
              </a:avLst>
            </a:prstGeom>
            <a:solidFill>
              <a:srgbClr val="CC9E36"/>
            </a:solidFill>
          </p:spPr>
          <p:txBody>
            <a:bodyPr wrap="square" lIns="36000" tIns="36000" rIns="36000" bIns="3600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HK" alt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+mn-cs"/>
                </a:rPr>
                <a:t>常見的趨勢用語</a:t>
              </a:r>
            </a:p>
          </p:txBody>
        </p:sp>
      </p:grp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8A295DB-3D7C-391A-A918-EA6D30ECC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10</a:t>
            </a:fld>
            <a:endParaRPr 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3743356-84FB-EEC1-012D-14C63524B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935" y="3598608"/>
            <a:ext cx="4210665" cy="280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1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4">
            <a:extLst>
              <a:ext uri="{FF2B5EF4-FFF2-40B4-BE49-F238E27FC236}">
                <a16:creationId xmlns:a16="http://schemas.microsoft.com/office/drawing/2014/main" id="{0BD216D5-51FB-2FB9-379D-9506FB2637AD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HK" altLang="zh-HK" sz="1800" dirty="0">
                <a:solidFill>
                  <a:schemeClr val="bg1"/>
                </a:solidFill>
              </a:rPr>
              <a:t>5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FDC83DA4-D4E3-448E-F4FB-614CB01386CA}"/>
              </a:ext>
            </a:extLst>
          </p:cNvPr>
          <p:cNvGrpSpPr/>
          <p:nvPr/>
        </p:nvGrpSpPr>
        <p:grpSpPr>
          <a:xfrm>
            <a:off x="615294" y="1091021"/>
            <a:ext cx="7913412" cy="5401853"/>
            <a:chOff x="615294" y="1091021"/>
            <a:chExt cx="7913412" cy="5401853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49B086A1-ED22-C87B-A88D-B68D42D6D566}"/>
                </a:ext>
              </a:extLst>
            </p:cNvPr>
            <p:cNvSpPr/>
            <p:nvPr/>
          </p:nvSpPr>
          <p:spPr>
            <a:xfrm>
              <a:off x="615294" y="1224116"/>
              <a:ext cx="7913412" cy="5268758"/>
            </a:xfrm>
            <a:prstGeom prst="roundRect">
              <a:avLst>
                <a:gd name="adj" fmla="val 7542"/>
              </a:avLst>
            </a:prstGeom>
            <a:solidFill>
              <a:srgbClr val="FCF8C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A0191CD-9141-4D8D-DB37-E25104F21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5294" y="1091021"/>
              <a:ext cx="1587500" cy="355600"/>
            </a:xfrm>
            <a:prstGeom prst="rect">
              <a:avLst/>
            </a:prstGeom>
          </p:spPr>
        </p:pic>
      </p:grpSp>
      <p:sp>
        <p:nvSpPr>
          <p:cNvPr id="31" name="文字版面配置區 1">
            <a:extLst>
              <a:ext uri="{FF2B5EF4-FFF2-40B4-BE49-F238E27FC236}">
                <a16:creationId xmlns:a16="http://schemas.microsoft.com/office/drawing/2014/main" id="{F2AFFBB5-B791-0685-7A2B-A650A66EC0D7}"/>
              </a:ext>
            </a:extLst>
          </p:cNvPr>
          <p:cNvSpPr txBox="1">
            <a:spLocks/>
          </p:cNvSpPr>
          <p:nvPr/>
        </p:nvSpPr>
        <p:spPr>
          <a:xfrm>
            <a:off x="842104" y="1504437"/>
            <a:ext cx="7549727" cy="4682949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50000"/>
              </a:lnSpc>
              <a:spcBef>
                <a:spcPts val="1200"/>
              </a:spcBef>
              <a:buNone/>
            </a:pPr>
            <a:r>
              <a:rPr lang="en-US" altLang="zh-TW" sz="2600" dirty="0">
                <a:latin typeface="Times New Roman" panose="02020603050405020304" pitchFamily="18" charset="0"/>
                <a:ea typeface="+mn-ea"/>
              </a:rPr>
              <a:t>1. </a:t>
            </a:r>
            <a:r>
              <a:rPr lang="zh-TW" altLang="en-US" sz="2600" dirty="0">
                <a:latin typeface="Times New Roman" panose="02020603050405020304" pitchFamily="18" charset="0"/>
                <a:ea typeface="+mn-ea"/>
              </a:rPr>
              <a:t>上圖與哪個國家的煤產量有關？</a:t>
            </a:r>
            <a:br>
              <a:rPr lang="en-US" altLang="zh-TW" sz="2600" dirty="0">
                <a:latin typeface="Times New Roman" panose="02020603050405020304" pitchFamily="18" charset="0"/>
                <a:ea typeface="+mn-ea"/>
              </a:rPr>
            </a:br>
            <a:r>
              <a:rPr lang="zh-TW" altLang="en-US" sz="2600" dirty="0">
                <a:latin typeface="Times New Roman" panose="02020603050405020304" pitchFamily="18" charset="0"/>
                <a:ea typeface="+mn-ea"/>
              </a:rPr>
              <a:t> </a:t>
            </a:r>
            <a:endParaRPr lang="en-US" altLang="zh-TW" sz="2600" dirty="0">
              <a:latin typeface="Times New Roman" panose="02020603050405020304" pitchFamily="18" charset="0"/>
              <a:ea typeface="+mn-ea"/>
            </a:endParaRPr>
          </a:p>
          <a:p>
            <a:pPr marL="0" indent="0" eaLnBrk="1" hangingPunct="1">
              <a:lnSpc>
                <a:spcPct val="150000"/>
              </a:lnSpc>
              <a:spcBef>
                <a:spcPts val="1200"/>
              </a:spcBef>
              <a:buNone/>
            </a:pPr>
            <a:r>
              <a:rPr lang="en-US" altLang="zh-TW" sz="2600" dirty="0">
                <a:latin typeface="Times New Roman" panose="02020603050405020304" pitchFamily="18" charset="0"/>
                <a:ea typeface="+mn-ea"/>
              </a:rPr>
              <a:t>2. 1816</a:t>
            </a:r>
            <a:r>
              <a:rPr lang="zh-TW" altLang="en-US" sz="2600" dirty="0">
                <a:latin typeface="Times New Roman" panose="02020603050405020304" pitchFamily="18" charset="0"/>
                <a:ea typeface="+mn-ea"/>
              </a:rPr>
              <a:t>年，該國的煤產量有多少？</a:t>
            </a:r>
            <a:br>
              <a:rPr lang="en-US" altLang="zh-TW" sz="2600" dirty="0">
                <a:latin typeface="Times New Roman" panose="02020603050405020304" pitchFamily="18" charset="0"/>
                <a:ea typeface="+mn-ea"/>
              </a:rPr>
            </a:br>
            <a:r>
              <a:rPr lang="zh-TW" altLang="en-US" sz="2600" dirty="0">
                <a:latin typeface="Times New Roman" panose="02020603050405020304" pitchFamily="18" charset="0"/>
                <a:ea typeface="+mn-ea"/>
              </a:rPr>
              <a:t> </a:t>
            </a:r>
            <a:endParaRPr lang="en-US" altLang="zh-TW" sz="2600" dirty="0">
              <a:latin typeface="Times New Roman" panose="02020603050405020304" pitchFamily="18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ts val="1200"/>
              </a:spcBef>
              <a:buNone/>
            </a:pPr>
            <a:r>
              <a:rPr lang="en-US" altLang="zh-TW" sz="2600" dirty="0">
                <a:latin typeface="Times New Roman" panose="02020603050405020304" pitchFamily="18" charset="0"/>
                <a:ea typeface="+mn-ea"/>
              </a:rPr>
              <a:t>3. </a:t>
            </a:r>
            <a:r>
              <a:rPr lang="zh-TW" altLang="en-US" sz="2600" dirty="0">
                <a:latin typeface="Times New Roman" panose="02020603050405020304" pitchFamily="18" charset="0"/>
                <a:ea typeface="+mn-ea"/>
              </a:rPr>
              <a:t>試指出該國在</a:t>
            </a:r>
            <a:r>
              <a:rPr lang="en-US" altLang="zh-TW" sz="2600" dirty="0">
                <a:latin typeface="Times New Roman" panose="02020603050405020304" pitchFamily="18" charset="0"/>
                <a:ea typeface="+mn-ea"/>
              </a:rPr>
              <a:t>1816-1856</a:t>
            </a:r>
            <a:r>
              <a:rPr lang="zh-TW" altLang="en-US" sz="2600" dirty="0">
                <a:latin typeface="Times New Roman" panose="02020603050405020304" pitchFamily="18" charset="0"/>
                <a:ea typeface="+mn-ea"/>
              </a:rPr>
              <a:t>年間煤年產量的趨勢。</a:t>
            </a:r>
            <a:r>
              <a:rPr lang="en-US" altLang="zh-TW" sz="2600" dirty="0">
                <a:latin typeface="Times New Roman" panose="02020603050405020304" pitchFamily="18" charset="0"/>
                <a:ea typeface="+mn-ea"/>
              </a:rPr>
              <a:t>      </a:t>
            </a:r>
          </a:p>
          <a:p>
            <a:pPr marL="354013" indent="0" eaLnBrk="1" hangingPunct="1">
              <a:lnSpc>
                <a:spcPct val="150000"/>
              </a:lnSpc>
              <a:spcBef>
                <a:spcPts val="1200"/>
              </a:spcBef>
              <a:buNone/>
            </a:pPr>
            <a:r>
              <a:rPr lang="en-US" altLang="zh-TW" sz="2600" u="sng" dirty="0">
                <a:latin typeface="Times New Roman" panose="02020603050405020304" pitchFamily="18" charset="0"/>
                <a:ea typeface="+mn-ea"/>
              </a:rPr>
              <a:t>                      </a:t>
            </a:r>
            <a:r>
              <a:rPr lang="zh-TW" altLang="en-US" sz="2600" dirty="0">
                <a:latin typeface="Times New Roman" panose="02020603050405020304" pitchFamily="18" charset="0"/>
                <a:ea typeface="+mn-ea"/>
              </a:rPr>
              <a:t>年間，</a:t>
            </a:r>
            <a:r>
              <a:rPr lang="en-US" altLang="zh-TW" sz="2600" u="sng" dirty="0">
                <a:latin typeface="Times New Roman" panose="02020603050405020304" pitchFamily="18" charset="0"/>
                <a:ea typeface="+mn-ea"/>
              </a:rPr>
              <a:t>                     </a:t>
            </a:r>
            <a:r>
              <a:rPr lang="zh-TW" altLang="en-US" sz="2600" dirty="0">
                <a:latin typeface="Times New Roman" panose="02020603050405020304" pitchFamily="18" charset="0"/>
                <a:ea typeface="+mn-ea"/>
              </a:rPr>
              <a:t>的煤年產量持續  </a:t>
            </a:r>
            <a:br>
              <a:rPr lang="zh-TW" altLang="en-US" sz="2600" dirty="0">
                <a:latin typeface="Times New Roman" panose="02020603050405020304" pitchFamily="18" charset="0"/>
                <a:ea typeface="+mn-ea"/>
              </a:rPr>
            </a:br>
            <a:r>
              <a:rPr lang="en-US" altLang="zh-TW" sz="2600" u="sng" dirty="0">
                <a:latin typeface="Times New Roman" panose="02020603050405020304" pitchFamily="18" charset="0"/>
                <a:ea typeface="+mn-ea"/>
              </a:rPr>
              <a:t>                      </a:t>
            </a:r>
            <a:r>
              <a:rPr lang="zh-TW" altLang="en-US" sz="2600" dirty="0">
                <a:latin typeface="Times New Roman" panose="02020603050405020304" pitchFamily="18" charset="0"/>
                <a:ea typeface="+mn-ea"/>
              </a:rPr>
              <a:t>。</a:t>
            </a:r>
            <a:endParaRPr lang="en-US" altLang="zh-TW" sz="2600" dirty="0"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3" name="文字方塊 12">
            <a:extLst>
              <a:ext uri="{FF2B5EF4-FFF2-40B4-BE49-F238E27FC236}">
                <a16:creationId xmlns:a16="http://schemas.microsoft.com/office/drawing/2014/main" id="{55CF3E1F-9B76-A7B5-3DA8-B52C90261CD4}"/>
              </a:ext>
            </a:extLst>
          </p:cNvPr>
          <p:cNvSpPr txBox="1"/>
          <p:nvPr/>
        </p:nvSpPr>
        <p:spPr>
          <a:xfrm>
            <a:off x="1169611" y="2220968"/>
            <a:ext cx="18483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600" dirty="0">
                <a:solidFill>
                  <a:srgbClr val="FF0000"/>
                </a:solidFill>
                <a:latin typeface="+mn-ea"/>
              </a:rPr>
              <a:t>英國</a:t>
            </a:r>
            <a:endParaRPr lang="zh-HK" altLang="en-US" sz="26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" name="文字方塊 12">
            <a:extLst>
              <a:ext uri="{FF2B5EF4-FFF2-40B4-BE49-F238E27FC236}">
                <a16:creationId xmlns:a16="http://schemas.microsoft.com/office/drawing/2014/main" id="{3551A3BA-67BE-EE16-8D05-991E223D549C}"/>
              </a:ext>
            </a:extLst>
          </p:cNvPr>
          <p:cNvSpPr txBox="1"/>
          <p:nvPr/>
        </p:nvSpPr>
        <p:spPr>
          <a:xfrm>
            <a:off x="1169611" y="3612273"/>
            <a:ext cx="18483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dirty="0">
                <a:solidFill>
                  <a:srgbClr val="FF0000"/>
                </a:solidFill>
                <a:latin typeface="+mn-ea"/>
              </a:rPr>
              <a:t>1600</a:t>
            </a:r>
            <a:r>
              <a:rPr lang="zh-TW" altLang="en-US" sz="2600" dirty="0">
                <a:solidFill>
                  <a:srgbClr val="FF0000"/>
                </a:solidFill>
                <a:latin typeface="+mn-ea"/>
              </a:rPr>
              <a:t>萬噸</a:t>
            </a:r>
            <a:endParaRPr lang="zh-HK" altLang="en-US" sz="26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5" name="文字方塊 12">
            <a:extLst>
              <a:ext uri="{FF2B5EF4-FFF2-40B4-BE49-F238E27FC236}">
                <a16:creationId xmlns:a16="http://schemas.microsoft.com/office/drawing/2014/main" id="{3C925E0A-034D-B2FE-33EE-BBCEB9DDBB57}"/>
              </a:ext>
            </a:extLst>
          </p:cNvPr>
          <p:cNvSpPr txBox="1"/>
          <p:nvPr/>
        </p:nvSpPr>
        <p:spPr>
          <a:xfrm>
            <a:off x="4026305" y="5003578"/>
            <a:ext cx="18483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600" dirty="0">
                <a:solidFill>
                  <a:srgbClr val="FF0000"/>
                </a:solidFill>
              </a:rPr>
              <a:t>英國</a:t>
            </a:r>
            <a:endParaRPr lang="zh-HK" altLang="en-US" sz="2600" dirty="0">
              <a:solidFill>
                <a:srgbClr val="FF0000"/>
              </a:solidFill>
            </a:endParaRPr>
          </a:p>
        </p:txBody>
      </p:sp>
      <p:sp>
        <p:nvSpPr>
          <p:cNvPr id="6" name="文字方塊 12">
            <a:extLst>
              <a:ext uri="{FF2B5EF4-FFF2-40B4-BE49-F238E27FC236}">
                <a16:creationId xmlns:a16="http://schemas.microsoft.com/office/drawing/2014/main" id="{9A2113CA-BCB1-38EF-AD6F-B4CDA1434C4F}"/>
              </a:ext>
            </a:extLst>
          </p:cNvPr>
          <p:cNvSpPr txBox="1"/>
          <p:nvPr/>
        </p:nvSpPr>
        <p:spPr>
          <a:xfrm>
            <a:off x="1048013" y="5003578"/>
            <a:ext cx="23095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altLang="zh-TW" sz="2600" dirty="0">
                <a:solidFill>
                  <a:srgbClr val="FF0000"/>
                </a:solidFill>
                <a:latin typeface="+mn-ea"/>
              </a:rPr>
              <a:t>1816-1856</a:t>
            </a:r>
            <a:endParaRPr lang="zh-HK" altLang="en-US" sz="26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8" name="文字方塊 12">
            <a:extLst>
              <a:ext uri="{FF2B5EF4-FFF2-40B4-BE49-F238E27FC236}">
                <a16:creationId xmlns:a16="http://schemas.microsoft.com/office/drawing/2014/main" id="{0DC9CBD5-69B7-C43D-1AE0-966430042B7E}"/>
              </a:ext>
            </a:extLst>
          </p:cNvPr>
          <p:cNvSpPr txBox="1"/>
          <p:nvPr/>
        </p:nvSpPr>
        <p:spPr>
          <a:xfrm>
            <a:off x="1169611" y="5595482"/>
            <a:ext cx="18483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600" dirty="0">
                <a:solidFill>
                  <a:srgbClr val="FF0000"/>
                </a:solidFill>
              </a:rPr>
              <a:t>上升</a:t>
            </a:r>
            <a:endParaRPr lang="zh-HK" altLang="en-US" sz="2600" dirty="0">
              <a:solidFill>
                <a:srgbClr val="FF0000"/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A8A0667-C641-781A-7931-DC420961E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1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uiExpand="1" build="p"/>
      <p:bldP spid="3" grpId="0"/>
      <p:bldP spid="4" grpId="0"/>
      <p:bldP spid="5" grpId="0"/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6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316A173A-8944-2F50-17AD-AD63CDF2EF33}"/>
              </a:ext>
            </a:extLst>
          </p:cNvPr>
          <p:cNvSpPr/>
          <p:nvPr/>
        </p:nvSpPr>
        <p:spPr>
          <a:xfrm>
            <a:off x="971999" y="1652194"/>
            <a:ext cx="7200000" cy="3960000"/>
          </a:xfrm>
          <a:prstGeom prst="roundRect">
            <a:avLst>
              <a:gd name="adj" fmla="val 0"/>
            </a:avLst>
          </a:prstGeom>
          <a:noFill/>
          <a:ln w="22225">
            <a:solidFill>
              <a:srgbClr val="8D5C34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66778B3B-42B4-D9D2-0EFF-B8F33A4CFCD0}"/>
              </a:ext>
            </a:extLst>
          </p:cNvPr>
          <p:cNvSpPr/>
          <p:nvPr/>
        </p:nvSpPr>
        <p:spPr>
          <a:xfrm>
            <a:off x="1151999" y="1832194"/>
            <a:ext cx="6840000" cy="3600000"/>
          </a:xfrm>
          <a:prstGeom prst="roundRect">
            <a:avLst>
              <a:gd name="adj" fmla="val 0"/>
            </a:avLst>
          </a:prstGeom>
          <a:solidFill>
            <a:srgbClr val="F5DD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US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CE1A6B7-6578-082D-77D7-65BC3BF24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76" y="1506398"/>
            <a:ext cx="1358900" cy="5334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893C626-8CA4-7190-5494-1F41DB9DFC3B}"/>
              </a:ext>
            </a:extLst>
          </p:cNvPr>
          <p:cNvSpPr txBox="1"/>
          <p:nvPr/>
        </p:nvSpPr>
        <p:spPr>
          <a:xfrm>
            <a:off x="2597669" y="2951946"/>
            <a:ext cx="37762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indent="-12700"/>
            <a:r>
              <a:rPr kumimoji="1" lang="zh-HK" altLang="en-US" sz="2800" b="1" dirty="0">
                <a:solidFill>
                  <a:srgbClr val="B1703B"/>
                </a:solidFill>
                <a:latin typeface="+mj-ea"/>
                <a:ea typeface="+mj-ea"/>
                <a:cs typeface="AwkwardBlack 拙黑體" pitchFamily="2" charset="-120"/>
              </a:rPr>
              <a:t>文藝復興如何促成人文主義的出現？</a:t>
            </a:r>
            <a:endParaRPr kumimoji="1" lang="en-HK" altLang="zh-HK" sz="2800" b="1" dirty="0">
              <a:solidFill>
                <a:srgbClr val="B1703B"/>
              </a:solidFill>
              <a:latin typeface="+mj-ea"/>
              <a:ea typeface="+mj-ea"/>
              <a:cs typeface="AwkwardBlack 拙黑體" pitchFamily="2" charset="-120"/>
            </a:endParaRP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1989E687-A149-BCE8-529D-9FBB24DA9B8C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課題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6633A4C-9EBA-CD2D-7786-51EF0CD7B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94046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6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sp>
        <p:nvSpPr>
          <p:cNvPr id="2" name="文字版面配置區 4">
            <a:extLst>
              <a:ext uri="{FF2B5EF4-FFF2-40B4-BE49-F238E27FC236}">
                <a16:creationId xmlns:a16="http://schemas.microsoft.com/office/drawing/2014/main" id="{393235CD-86CA-2B74-719E-3FEC400BB712}"/>
              </a:ext>
            </a:extLst>
          </p:cNvPr>
          <p:cNvSpPr txBox="1">
            <a:spLocks/>
          </p:cNvSpPr>
          <p:nvPr/>
        </p:nvSpPr>
        <p:spPr>
          <a:xfrm>
            <a:off x="257631" y="932891"/>
            <a:ext cx="8523298" cy="1420902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TW" sz="2600" dirty="0">
                <a:latin typeface="Times New Roman" panose="02020603050405020304" pitchFamily="18" charset="0"/>
              </a:rPr>
              <a:t>14 -17</a:t>
            </a:r>
            <a:r>
              <a:rPr lang="zh-TW" altLang="en-US" sz="2600" dirty="0">
                <a:latin typeface="Times New Roman" panose="02020603050405020304" pitchFamily="18" charset="0"/>
              </a:rPr>
              <a:t>世紀，歐洲發生了一場名為「文藝復興」的文化革新運動。</a:t>
            </a:r>
            <a:endParaRPr lang="en-US" altLang="zh-TW" sz="2600" dirty="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zh-HK" altLang="en-US" sz="2600" dirty="0">
                <a:latin typeface="Times New Roman" panose="02020603050405020304" pitchFamily="18" charset="0"/>
              </a:rPr>
              <a:t>這場運動最先源於意大利各城市，後來向歐洲各地傳播。</a:t>
            </a:r>
          </a:p>
        </p:txBody>
      </p:sp>
      <p:pic>
        <p:nvPicPr>
          <p:cNvPr id="3" name="文藝復興2">
            <a:hlinkClick r:id="" action="ppaction://media"/>
            <a:extLst>
              <a:ext uri="{FF2B5EF4-FFF2-40B4-BE49-F238E27FC236}">
                <a16:creationId xmlns:a16="http://schemas.microsoft.com/office/drawing/2014/main" id="{56DED8AB-95DB-E21B-1DFB-194D9C15549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5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573337"/>
            <a:ext cx="9144000" cy="3919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2B2186-A044-3E07-3894-1EE1470A11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7029" y="5898852"/>
            <a:ext cx="723900" cy="723900"/>
          </a:xfrm>
          <a:prstGeom prst="rect">
            <a:avLst/>
          </a:prstGeom>
        </p:spPr>
      </p:pic>
      <p:sp>
        <p:nvSpPr>
          <p:cNvPr id="4" name="文字版面配置區 1">
            <a:extLst>
              <a:ext uri="{FF2B5EF4-FFF2-40B4-BE49-F238E27FC236}">
                <a16:creationId xmlns:a16="http://schemas.microsoft.com/office/drawing/2014/main" id="{55EA925D-78DE-4FF2-F70C-82E5A5E92108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課題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3C7728C5-2682-A2C9-F31D-B718277F6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78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6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sp>
        <p:nvSpPr>
          <p:cNvPr id="7" name="文字方塊 1">
            <a:extLst>
              <a:ext uri="{FF2B5EF4-FFF2-40B4-BE49-F238E27FC236}">
                <a16:creationId xmlns:a16="http://schemas.microsoft.com/office/drawing/2014/main" id="{DC99BF08-3C2C-CEF3-F6A3-09BF202C1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0114" y="3944607"/>
            <a:ext cx="3359168" cy="2473360"/>
          </a:xfrm>
          <a:custGeom>
            <a:avLst/>
            <a:gdLst>
              <a:gd name="csX0" fmla="*/ 0 w 3359168"/>
              <a:gd name="csY0" fmla="*/ 1236680 h 2473360"/>
              <a:gd name="csX1" fmla="*/ 444094 w 3359168"/>
              <a:gd name="csY1" fmla="*/ 1055730 h 2473360"/>
              <a:gd name="csX2" fmla="*/ 127850 w 3359168"/>
              <a:gd name="csY2" fmla="*/ 763425 h 2473360"/>
              <a:gd name="csX3" fmla="*/ 632191 w 3359168"/>
              <a:gd name="csY3" fmla="*/ 721382 h 2473360"/>
              <a:gd name="csX4" fmla="*/ 491933 w 3359168"/>
              <a:gd name="csY4" fmla="*/ 362210 h 2473360"/>
              <a:gd name="csX5" fmla="*/ 979739 w 3359168"/>
              <a:gd name="csY5" fmla="*/ 465481 h 2473360"/>
              <a:gd name="csX6" fmla="*/ 1036840 w 3359168"/>
              <a:gd name="csY6" fmla="*/ 94135 h 2473360"/>
              <a:gd name="csX7" fmla="*/ 1433831 w 3359168"/>
              <a:gd name="csY7" fmla="*/ 326987 h 2473360"/>
              <a:gd name="csX8" fmla="*/ 1679584 w 3359168"/>
              <a:gd name="csY8" fmla="*/ 0 h 2473360"/>
              <a:gd name="csX9" fmla="*/ 1925336 w 3359168"/>
              <a:gd name="csY9" fmla="*/ 326987 h 2473360"/>
              <a:gd name="csX10" fmla="*/ 2322327 w 3359168"/>
              <a:gd name="csY10" fmla="*/ 94135 h 2473360"/>
              <a:gd name="csX11" fmla="*/ 2379428 w 3359168"/>
              <a:gd name="csY11" fmla="*/ 465481 h 2473360"/>
              <a:gd name="csX12" fmla="*/ 2867234 w 3359168"/>
              <a:gd name="csY12" fmla="*/ 362210 h 2473360"/>
              <a:gd name="csX13" fmla="*/ 2726976 w 3359168"/>
              <a:gd name="csY13" fmla="*/ 721382 h 2473360"/>
              <a:gd name="csX14" fmla="*/ 3231317 w 3359168"/>
              <a:gd name="csY14" fmla="*/ 763425 h 2473360"/>
              <a:gd name="csX15" fmla="*/ 2915073 w 3359168"/>
              <a:gd name="csY15" fmla="*/ 1055730 h 2473360"/>
              <a:gd name="csX16" fmla="*/ 3359168 w 3359168"/>
              <a:gd name="csY16" fmla="*/ 1236680 h 2473360"/>
              <a:gd name="csX17" fmla="*/ 2915073 w 3359168"/>
              <a:gd name="csY17" fmla="*/ 1417627 h 2473360"/>
              <a:gd name="csX18" fmla="*/ 3231317 w 3359168"/>
              <a:gd name="csY18" fmla="*/ 1709933 h 2473360"/>
              <a:gd name="csX19" fmla="*/ 2726976 w 3359168"/>
              <a:gd name="csY19" fmla="*/ 1751976 h 2473360"/>
              <a:gd name="csX20" fmla="*/ 2867234 w 3359168"/>
              <a:gd name="csY20" fmla="*/ 2111148 h 2473360"/>
              <a:gd name="csX21" fmla="*/ 2379428 w 3359168"/>
              <a:gd name="csY21" fmla="*/ 2007877 h 2473360"/>
              <a:gd name="csX22" fmla="*/ 2322327 w 3359168"/>
              <a:gd name="csY22" fmla="*/ 2379223 h 2473360"/>
              <a:gd name="csX23" fmla="*/ 1925336 w 3359168"/>
              <a:gd name="csY23" fmla="*/ 2146371 h 2473360"/>
              <a:gd name="csX24" fmla="*/ 1679584 w 3359168"/>
              <a:gd name="csY24" fmla="*/ 2473360 h 2473360"/>
              <a:gd name="csX25" fmla="*/ 1433831 w 3359168"/>
              <a:gd name="csY25" fmla="*/ 2146371 h 2473360"/>
              <a:gd name="csX26" fmla="*/ 1036840 w 3359168"/>
              <a:gd name="csY26" fmla="*/ 2379223 h 2473360"/>
              <a:gd name="csX27" fmla="*/ 979739 w 3359168"/>
              <a:gd name="csY27" fmla="*/ 2007877 h 2473360"/>
              <a:gd name="csX28" fmla="*/ 491933 w 3359168"/>
              <a:gd name="csY28" fmla="*/ 2111148 h 2473360"/>
              <a:gd name="csX29" fmla="*/ 632191 w 3359168"/>
              <a:gd name="csY29" fmla="*/ 1751976 h 2473360"/>
              <a:gd name="csX30" fmla="*/ 127850 w 3359168"/>
              <a:gd name="csY30" fmla="*/ 1709933 h 2473360"/>
              <a:gd name="csX31" fmla="*/ 444094 w 3359168"/>
              <a:gd name="csY31" fmla="*/ 1417627 h 2473360"/>
              <a:gd name="csX32" fmla="*/ 0 w 3359168"/>
              <a:gd name="csY32" fmla="*/ 1236680 h 2473360"/>
              <a:gd name="csX0" fmla="*/ 0 w 3359168"/>
              <a:gd name="csY0" fmla="*/ 1236680 h 2473360"/>
              <a:gd name="csX1" fmla="*/ 444094 w 3359168"/>
              <a:gd name="csY1" fmla="*/ 1055730 h 2473360"/>
              <a:gd name="csX2" fmla="*/ 127850 w 3359168"/>
              <a:gd name="csY2" fmla="*/ 763425 h 2473360"/>
              <a:gd name="csX3" fmla="*/ 632191 w 3359168"/>
              <a:gd name="csY3" fmla="*/ 721382 h 2473360"/>
              <a:gd name="csX4" fmla="*/ 491933 w 3359168"/>
              <a:gd name="csY4" fmla="*/ 362210 h 2473360"/>
              <a:gd name="csX5" fmla="*/ 979739 w 3359168"/>
              <a:gd name="csY5" fmla="*/ 465481 h 2473360"/>
              <a:gd name="csX6" fmla="*/ 1036840 w 3359168"/>
              <a:gd name="csY6" fmla="*/ 94135 h 2473360"/>
              <a:gd name="csX7" fmla="*/ 1433831 w 3359168"/>
              <a:gd name="csY7" fmla="*/ 326987 h 2473360"/>
              <a:gd name="csX8" fmla="*/ 1679584 w 3359168"/>
              <a:gd name="csY8" fmla="*/ 0 h 2473360"/>
              <a:gd name="csX9" fmla="*/ 1925336 w 3359168"/>
              <a:gd name="csY9" fmla="*/ 326987 h 2473360"/>
              <a:gd name="csX10" fmla="*/ 2322327 w 3359168"/>
              <a:gd name="csY10" fmla="*/ 94135 h 2473360"/>
              <a:gd name="csX11" fmla="*/ 2379428 w 3359168"/>
              <a:gd name="csY11" fmla="*/ 465481 h 2473360"/>
              <a:gd name="csX12" fmla="*/ 2867234 w 3359168"/>
              <a:gd name="csY12" fmla="*/ 362210 h 2473360"/>
              <a:gd name="csX13" fmla="*/ 2726976 w 3359168"/>
              <a:gd name="csY13" fmla="*/ 721382 h 2473360"/>
              <a:gd name="csX14" fmla="*/ 3231317 w 3359168"/>
              <a:gd name="csY14" fmla="*/ 763425 h 2473360"/>
              <a:gd name="csX15" fmla="*/ 2915073 w 3359168"/>
              <a:gd name="csY15" fmla="*/ 1055730 h 2473360"/>
              <a:gd name="csX16" fmla="*/ 3359168 w 3359168"/>
              <a:gd name="csY16" fmla="*/ 1236680 h 2473360"/>
              <a:gd name="csX17" fmla="*/ 2915073 w 3359168"/>
              <a:gd name="csY17" fmla="*/ 1417627 h 2473360"/>
              <a:gd name="csX18" fmla="*/ 3231317 w 3359168"/>
              <a:gd name="csY18" fmla="*/ 1709933 h 2473360"/>
              <a:gd name="csX19" fmla="*/ 2726976 w 3359168"/>
              <a:gd name="csY19" fmla="*/ 1751976 h 2473360"/>
              <a:gd name="csX20" fmla="*/ 2867234 w 3359168"/>
              <a:gd name="csY20" fmla="*/ 2111148 h 2473360"/>
              <a:gd name="csX21" fmla="*/ 2379428 w 3359168"/>
              <a:gd name="csY21" fmla="*/ 2007877 h 2473360"/>
              <a:gd name="csX22" fmla="*/ 2322327 w 3359168"/>
              <a:gd name="csY22" fmla="*/ 2379223 h 2473360"/>
              <a:gd name="csX23" fmla="*/ 1925336 w 3359168"/>
              <a:gd name="csY23" fmla="*/ 2146371 h 2473360"/>
              <a:gd name="csX24" fmla="*/ 1679584 w 3359168"/>
              <a:gd name="csY24" fmla="*/ 2473360 h 2473360"/>
              <a:gd name="csX25" fmla="*/ 1433831 w 3359168"/>
              <a:gd name="csY25" fmla="*/ 2146371 h 2473360"/>
              <a:gd name="csX26" fmla="*/ 1036840 w 3359168"/>
              <a:gd name="csY26" fmla="*/ 2379223 h 2473360"/>
              <a:gd name="csX27" fmla="*/ 979739 w 3359168"/>
              <a:gd name="csY27" fmla="*/ 2007877 h 2473360"/>
              <a:gd name="csX28" fmla="*/ 491933 w 3359168"/>
              <a:gd name="csY28" fmla="*/ 2111148 h 2473360"/>
              <a:gd name="csX29" fmla="*/ 632191 w 3359168"/>
              <a:gd name="csY29" fmla="*/ 1751976 h 2473360"/>
              <a:gd name="csX30" fmla="*/ 127850 w 3359168"/>
              <a:gd name="csY30" fmla="*/ 1709933 h 2473360"/>
              <a:gd name="csX31" fmla="*/ 444094 w 3359168"/>
              <a:gd name="csY31" fmla="*/ 1417627 h 2473360"/>
              <a:gd name="csX32" fmla="*/ 0 w 3359168"/>
              <a:gd name="csY32" fmla="*/ 1236680 h 2473360"/>
              <a:gd name="csX0" fmla="*/ 0 w 3359168"/>
              <a:gd name="csY0" fmla="*/ 1236680 h 2473360"/>
              <a:gd name="csX1" fmla="*/ 444094 w 3359168"/>
              <a:gd name="csY1" fmla="*/ 1055730 h 2473360"/>
              <a:gd name="csX2" fmla="*/ 127850 w 3359168"/>
              <a:gd name="csY2" fmla="*/ 763425 h 2473360"/>
              <a:gd name="csX3" fmla="*/ 632191 w 3359168"/>
              <a:gd name="csY3" fmla="*/ 721382 h 2473360"/>
              <a:gd name="csX4" fmla="*/ 491933 w 3359168"/>
              <a:gd name="csY4" fmla="*/ 362210 h 2473360"/>
              <a:gd name="csX5" fmla="*/ 979739 w 3359168"/>
              <a:gd name="csY5" fmla="*/ 465481 h 2473360"/>
              <a:gd name="csX6" fmla="*/ 1036840 w 3359168"/>
              <a:gd name="csY6" fmla="*/ 94135 h 2473360"/>
              <a:gd name="csX7" fmla="*/ 1433831 w 3359168"/>
              <a:gd name="csY7" fmla="*/ 326987 h 2473360"/>
              <a:gd name="csX8" fmla="*/ 1679584 w 3359168"/>
              <a:gd name="csY8" fmla="*/ 0 h 2473360"/>
              <a:gd name="csX9" fmla="*/ 1925336 w 3359168"/>
              <a:gd name="csY9" fmla="*/ 326987 h 2473360"/>
              <a:gd name="csX10" fmla="*/ 2322327 w 3359168"/>
              <a:gd name="csY10" fmla="*/ 94135 h 2473360"/>
              <a:gd name="csX11" fmla="*/ 2379428 w 3359168"/>
              <a:gd name="csY11" fmla="*/ 465481 h 2473360"/>
              <a:gd name="csX12" fmla="*/ 2867234 w 3359168"/>
              <a:gd name="csY12" fmla="*/ 362210 h 2473360"/>
              <a:gd name="csX13" fmla="*/ 2726976 w 3359168"/>
              <a:gd name="csY13" fmla="*/ 721382 h 2473360"/>
              <a:gd name="csX14" fmla="*/ 3231317 w 3359168"/>
              <a:gd name="csY14" fmla="*/ 763425 h 2473360"/>
              <a:gd name="csX15" fmla="*/ 2915073 w 3359168"/>
              <a:gd name="csY15" fmla="*/ 1055730 h 2473360"/>
              <a:gd name="csX16" fmla="*/ 3359168 w 3359168"/>
              <a:gd name="csY16" fmla="*/ 1236680 h 2473360"/>
              <a:gd name="csX17" fmla="*/ 2915073 w 3359168"/>
              <a:gd name="csY17" fmla="*/ 1417627 h 2473360"/>
              <a:gd name="csX18" fmla="*/ 3231317 w 3359168"/>
              <a:gd name="csY18" fmla="*/ 1709933 h 2473360"/>
              <a:gd name="csX19" fmla="*/ 2726976 w 3359168"/>
              <a:gd name="csY19" fmla="*/ 1751976 h 2473360"/>
              <a:gd name="csX20" fmla="*/ 2867234 w 3359168"/>
              <a:gd name="csY20" fmla="*/ 2111148 h 2473360"/>
              <a:gd name="csX21" fmla="*/ 2379428 w 3359168"/>
              <a:gd name="csY21" fmla="*/ 2007877 h 2473360"/>
              <a:gd name="csX22" fmla="*/ 2322327 w 3359168"/>
              <a:gd name="csY22" fmla="*/ 2379223 h 2473360"/>
              <a:gd name="csX23" fmla="*/ 1925336 w 3359168"/>
              <a:gd name="csY23" fmla="*/ 2146371 h 2473360"/>
              <a:gd name="csX24" fmla="*/ 1679584 w 3359168"/>
              <a:gd name="csY24" fmla="*/ 2473360 h 2473360"/>
              <a:gd name="csX25" fmla="*/ 1433831 w 3359168"/>
              <a:gd name="csY25" fmla="*/ 2146371 h 2473360"/>
              <a:gd name="csX26" fmla="*/ 1036840 w 3359168"/>
              <a:gd name="csY26" fmla="*/ 2379223 h 2473360"/>
              <a:gd name="csX27" fmla="*/ 979739 w 3359168"/>
              <a:gd name="csY27" fmla="*/ 2007877 h 2473360"/>
              <a:gd name="csX28" fmla="*/ 491933 w 3359168"/>
              <a:gd name="csY28" fmla="*/ 2111148 h 2473360"/>
              <a:gd name="csX29" fmla="*/ 632191 w 3359168"/>
              <a:gd name="csY29" fmla="*/ 1751976 h 2473360"/>
              <a:gd name="csX30" fmla="*/ 127850 w 3359168"/>
              <a:gd name="csY30" fmla="*/ 1709933 h 2473360"/>
              <a:gd name="csX31" fmla="*/ 444094 w 3359168"/>
              <a:gd name="csY31" fmla="*/ 1417627 h 2473360"/>
              <a:gd name="csX32" fmla="*/ 0 w 3359168"/>
              <a:gd name="csY32" fmla="*/ 1236680 h 247336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</a:cxnLst>
            <a:rect l="l" t="t" r="r" b="b"/>
            <a:pathLst>
              <a:path w="3359168" h="2473360" fill="none" extrusionOk="0">
                <a:moveTo>
                  <a:pt x="0" y="1236680"/>
                </a:moveTo>
                <a:cubicBezTo>
                  <a:pt x="165981" y="1225322"/>
                  <a:pt x="246767" y="1085820"/>
                  <a:pt x="444094" y="1055730"/>
                </a:cubicBezTo>
                <a:cubicBezTo>
                  <a:pt x="241567" y="981321"/>
                  <a:pt x="343006" y="871464"/>
                  <a:pt x="127850" y="763425"/>
                </a:cubicBezTo>
                <a:cubicBezTo>
                  <a:pt x="379962" y="674288"/>
                  <a:pt x="481992" y="707943"/>
                  <a:pt x="632191" y="721382"/>
                </a:cubicBezTo>
                <a:cubicBezTo>
                  <a:pt x="515792" y="597808"/>
                  <a:pt x="564108" y="505973"/>
                  <a:pt x="491933" y="362210"/>
                </a:cubicBezTo>
                <a:cubicBezTo>
                  <a:pt x="623162" y="314292"/>
                  <a:pt x="868184" y="437113"/>
                  <a:pt x="979739" y="465481"/>
                </a:cubicBezTo>
                <a:cubicBezTo>
                  <a:pt x="1020768" y="377684"/>
                  <a:pt x="1078339" y="225960"/>
                  <a:pt x="1036840" y="94135"/>
                </a:cubicBezTo>
                <a:cubicBezTo>
                  <a:pt x="1145353" y="141866"/>
                  <a:pt x="1264348" y="203754"/>
                  <a:pt x="1433831" y="326987"/>
                </a:cubicBezTo>
                <a:cubicBezTo>
                  <a:pt x="1467005" y="223156"/>
                  <a:pt x="1653776" y="70656"/>
                  <a:pt x="1679584" y="0"/>
                </a:cubicBezTo>
                <a:cubicBezTo>
                  <a:pt x="1727436" y="116186"/>
                  <a:pt x="1792730" y="169907"/>
                  <a:pt x="1925336" y="326987"/>
                </a:cubicBezTo>
                <a:cubicBezTo>
                  <a:pt x="2026683" y="200190"/>
                  <a:pt x="2282064" y="166737"/>
                  <a:pt x="2322327" y="94135"/>
                </a:cubicBezTo>
                <a:cubicBezTo>
                  <a:pt x="2355879" y="171634"/>
                  <a:pt x="2343268" y="316004"/>
                  <a:pt x="2379428" y="465481"/>
                </a:cubicBezTo>
                <a:cubicBezTo>
                  <a:pt x="2585029" y="389230"/>
                  <a:pt x="2672116" y="367656"/>
                  <a:pt x="2867234" y="362210"/>
                </a:cubicBezTo>
                <a:cubicBezTo>
                  <a:pt x="2876405" y="544895"/>
                  <a:pt x="2731302" y="563969"/>
                  <a:pt x="2726976" y="721382"/>
                </a:cubicBezTo>
                <a:cubicBezTo>
                  <a:pt x="2802233" y="687783"/>
                  <a:pt x="3073023" y="746106"/>
                  <a:pt x="3231317" y="763425"/>
                </a:cubicBezTo>
                <a:cubicBezTo>
                  <a:pt x="3087747" y="883344"/>
                  <a:pt x="2994030" y="966059"/>
                  <a:pt x="2915073" y="1055730"/>
                </a:cubicBezTo>
                <a:cubicBezTo>
                  <a:pt x="3096602" y="1096299"/>
                  <a:pt x="3280226" y="1207154"/>
                  <a:pt x="3359168" y="1236680"/>
                </a:cubicBezTo>
                <a:cubicBezTo>
                  <a:pt x="3224973" y="1311773"/>
                  <a:pt x="2968990" y="1341234"/>
                  <a:pt x="2915073" y="1417627"/>
                </a:cubicBezTo>
                <a:cubicBezTo>
                  <a:pt x="3045641" y="1476551"/>
                  <a:pt x="3101705" y="1606616"/>
                  <a:pt x="3231317" y="1709933"/>
                </a:cubicBezTo>
                <a:cubicBezTo>
                  <a:pt x="2984301" y="1789126"/>
                  <a:pt x="2843204" y="1741843"/>
                  <a:pt x="2726976" y="1751976"/>
                </a:cubicBezTo>
                <a:cubicBezTo>
                  <a:pt x="2741591" y="1825443"/>
                  <a:pt x="2784294" y="2002285"/>
                  <a:pt x="2867234" y="2111148"/>
                </a:cubicBezTo>
                <a:cubicBezTo>
                  <a:pt x="2593682" y="2108763"/>
                  <a:pt x="2529179" y="1934973"/>
                  <a:pt x="2379428" y="2007877"/>
                </a:cubicBezTo>
                <a:cubicBezTo>
                  <a:pt x="2357770" y="2176836"/>
                  <a:pt x="2326730" y="2195041"/>
                  <a:pt x="2322327" y="2379223"/>
                </a:cubicBezTo>
                <a:cubicBezTo>
                  <a:pt x="2226329" y="2296559"/>
                  <a:pt x="2139069" y="2201499"/>
                  <a:pt x="1925336" y="2146371"/>
                </a:cubicBezTo>
                <a:cubicBezTo>
                  <a:pt x="1875323" y="2272310"/>
                  <a:pt x="1741073" y="2334803"/>
                  <a:pt x="1679584" y="2473360"/>
                </a:cubicBezTo>
                <a:cubicBezTo>
                  <a:pt x="1623675" y="2368700"/>
                  <a:pt x="1535105" y="2210634"/>
                  <a:pt x="1433831" y="2146371"/>
                </a:cubicBezTo>
                <a:cubicBezTo>
                  <a:pt x="1229153" y="2255655"/>
                  <a:pt x="1181325" y="2283567"/>
                  <a:pt x="1036840" y="2379223"/>
                </a:cubicBezTo>
                <a:cubicBezTo>
                  <a:pt x="978945" y="2280393"/>
                  <a:pt x="1057479" y="2100329"/>
                  <a:pt x="979739" y="2007877"/>
                </a:cubicBezTo>
                <a:cubicBezTo>
                  <a:pt x="791560" y="2064179"/>
                  <a:pt x="641214" y="2078797"/>
                  <a:pt x="491933" y="2111148"/>
                </a:cubicBezTo>
                <a:cubicBezTo>
                  <a:pt x="543881" y="1946688"/>
                  <a:pt x="657817" y="1897993"/>
                  <a:pt x="632191" y="1751976"/>
                </a:cubicBezTo>
                <a:cubicBezTo>
                  <a:pt x="571052" y="1769714"/>
                  <a:pt x="365873" y="1731919"/>
                  <a:pt x="127850" y="1709933"/>
                </a:cubicBezTo>
                <a:cubicBezTo>
                  <a:pt x="237410" y="1533406"/>
                  <a:pt x="312280" y="1565893"/>
                  <a:pt x="444094" y="1417627"/>
                </a:cubicBezTo>
                <a:cubicBezTo>
                  <a:pt x="281724" y="1357405"/>
                  <a:pt x="171661" y="1204529"/>
                  <a:pt x="0" y="1236680"/>
                </a:cubicBezTo>
                <a:close/>
              </a:path>
              <a:path w="3359168" h="2473360" stroke="0" extrusionOk="0">
                <a:moveTo>
                  <a:pt x="0" y="1236680"/>
                </a:moveTo>
                <a:cubicBezTo>
                  <a:pt x="134530" y="1147746"/>
                  <a:pt x="366811" y="1108180"/>
                  <a:pt x="444094" y="1055730"/>
                </a:cubicBezTo>
                <a:cubicBezTo>
                  <a:pt x="293734" y="913634"/>
                  <a:pt x="214458" y="782324"/>
                  <a:pt x="127850" y="763425"/>
                </a:cubicBezTo>
                <a:cubicBezTo>
                  <a:pt x="311723" y="712155"/>
                  <a:pt x="456030" y="722118"/>
                  <a:pt x="632191" y="721382"/>
                </a:cubicBezTo>
                <a:cubicBezTo>
                  <a:pt x="582859" y="637261"/>
                  <a:pt x="542686" y="443178"/>
                  <a:pt x="491933" y="362210"/>
                </a:cubicBezTo>
                <a:cubicBezTo>
                  <a:pt x="649107" y="350388"/>
                  <a:pt x="867348" y="509169"/>
                  <a:pt x="979739" y="465481"/>
                </a:cubicBezTo>
                <a:cubicBezTo>
                  <a:pt x="959411" y="360031"/>
                  <a:pt x="1039976" y="146327"/>
                  <a:pt x="1036840" y="94135"/>
                </a:cubicBezTo>
                <a:cubicBezTo>
                  <a:pt x="1071271" y="90329"/>
                  <a:pt x="1230475" y="310037"/>
                  <a:pt x="1433831" y="326987"/>
                </a:cubicBezTo>
                <a:cubicBezTo>
                  <a:pt x="1550191" y="157917"/>
                  <a:pt x="1636241" y="133922"/>
                  <a:pt x="1679584" y="0"/>
                </a:cubicBezTo>
                <a:cubicBezTo>
                  <a:pt x="1808528" y="82639"/>
                  <a:pt x="1839901" y="244729"/>
                  <a:pt x="1925336" y="326987"/>
                </a:cubicBezTo>
                <a:cubicBezTo>
                  <a:pt x="2027744" y="301655"/>
                  <a:pt x="2229312" y="159505"/>
                  <a:pt x="2322327" y="94135"/>
                </a:cubicBezTo>
                <a:cubicBezTo>
                  <a:pt x="2346727" y="260326"/>
                  <a:pt x="2321651" y="292297"/>
                  <a:pt x="2379428" y="465481"/>
                </a:cubicBezTo>
                <a:cubicBezTo>
                  <a:pt x="2494751" y="487305"/>
                  <a:pt x="2741943" y="486607"/>
                  <a:pt x="2867234" y="362210"/>
                </a:cubicBezTo>
                <a:cubicBezTo>
                  <a:pt x="2830344" y="507497"/>
                  <a:pt x="2792333" y="533579"/>
                  <a:pt x="2726976" y="721382"/>
                </a:cubicBezTo>
                <a:cubicBezTo>
                  <a:pt x="2959286" y="696046"/>
                  <a:pt x="2989673" y="836530"/>
                  <a:pt x="3231317" y="763425"/>
                </a:cubicBezTo>
                <a:cubicBezTo>
                  <a:pt x="3118242" y="951532"/>
                  <a:pt x="2997243" y="951564"/>
                  <a:pt x="2915073" y="1055730"/>
                </a:cubicBezTo>
                <a:cubicBezTo>
                  <a:pt x="3096747" y="1031596"/>
                  <a:pt x="3123497" y="1112205"/>
                  <a:pt x="3359168" y="1236680"/>
                </a:cubicBezTo>
                <a:cubicBezTo>
                  <a:pt x="3142501" y="1393409"/>
                  <a:pt x="3065918" y="1317313"/>
                  <a:pt x="2915073" y="1417627"/>
                </a:cubicBezTo>
                <a:cubicBezTo>
                  <a:pt x="2952353" y="1479840"/>
                  <a:pt x="3100833" y="1641530"/>
                  <a:pt x="3231317" y="1709933"/>
                </a:cubicBezTo>
                <a:cubicBezTo>
                  <a:pt x="3063658" y="1778795"/>
                  <a:pt x="2869232" y="1744330"/>
                  <a:pt x="2726976" y="1751976"/>
                </a:cubicBezTo>
                <a:cubicBezTo>
                  <a:pt x="2747652" y="1869588"/>
                  <a:pt x="2789157" y="2037469"/>
                  <a:pt x="2867234" y="2111148"/>
                </a:cubicBezTo>
                <a:cubicBezTo>
                  <a:pt x="2765025" y="2117783"/>
                  <a:pt x="2482993" y="2009866"/>
                  <a:pt x="2379428" y="2007877"/>
                </a:cubicBezTo>
                <a:cubicBezTo>
                  <a:pt x="2395706" y="2185055"/>
                  <a:pt x="2333608" y="2294726"/>
                  <a:pt x="2322327" y="2379223"/>
                </a:cubicBezTo>
                <a:cubicBezTo>
                  <a:pt x="2208260" y="2299923"/>
                  <a:pt x="2123480" y="2271863"/>
                  <a:pt x="1925336" y="2146371"/>
                </a:cubicBezTo>
                <a:cubicBezTo>
                  <a:pt x="1839640" y="2355381"/>
                  <a:pt x="1787886" y="2285812"/>
                  <a:pt x="1679584" y="2473360"/>
                </a:cubicBezTo>
                <a:cubicBezTo>
                  <a:pt x="1586856" y="2423199"/>
                  <a:pt x="1557747" y="2211467"/>
                  <a:pt x="1433831" y="2146371"/>
                </a:cubicBezTo>
                <a:cubicBezTo>
                  <a:pt x="1314824" y="2332755"/>
                  <a:pt x="1171867" y="2222409"/>
                  <a:pt x="1036840" y="2379223"/>
                </a:cubicBezTo>
                <a:cubicBezTo>
                  <a:pt x="996397" y="2237108"/>
                  <a:pt x="1035924" y="2138000"/>
                  <a:pt x="979739" y="2007877"/>
                </a:cubicBezTo>
                <a:cubicBezTo>
                  <a:pt x="797732" y="2107920"/>
                  <a:pt x="742275" y="2039508"/>
                  <a:pt x="491933" y="2111148"/>
                </a:cubicBezTo>
                <a:cubicBezTo>
                  <a:pt x="557687" y="2009022"/>
                  <a:pt x="603482" y="1859864"/>
                  <a:pt x="632191" y="1751976"/>
                </a:cubicBezTo>
                <a:cubicBezTo>
                  <a:pt x="480850" y="1771070"/>
                  <a:pt x="362264" y="1712256"/>
                  <a:pt x="127850" y="1709933"/>
                </a:cubicBezTo>
                <a:cubicBezTo>
                  <a:pt x="233829" y="1583226"/>
                  <a:pt x="397037" y="1487237"/>
                  <a:pt x="444094" y="1417627"/>
                </a:cubicBezTo>
                <a:cubicBezTo>
                  <a:pt x="285398" y="1345119"/>
                  <a:pt x="145919" y="1242598"/>
                  <a:pt x="0" y="1236680"/>
                </a:cubicBezTo>
                <a:close/>
              </a:path>
              <a:path w="3359168" h="2473360" fill="none" stroke="0" extrusionOk="0">
                <a:moveTo>
                  <a:pt x="0" y="1236680"/>
                </a:moveTo>
                <a:cubicBezTo>
                  <a:pt x="102701" y="1148765"/>
                  <a:pt x="279182" y="1127114"/>
                  <a:pt x="444094" y="1055730"/>
                </a:cubicBezTo>
                <a:cubicBezTo>
                  <a:pt x="261929" y="969756"/>
                  <a:pt x="253263" y="855846"/>
                  <a:pt x="127850" y="763425"/>
                </a:cubicBezTo>
                <a:cubicBezTo>
                  <a:pt x="339131" y="676320"/>
                  <a:pt x="507091" y="774199"/>
                  <a:pt x="632191" y="721382"/>
                </a:cubicBezTo>
                <a:cubicBezTo>
                  <a:pt x="533288" y="570290"/>
                  <a:pt x="577287" y="507404"/>
                  <a:pt x="491933" y="362210"/>
                </a:cubicBezTo>
                <a:cubicBezTo>
                  <a:pt x="634003" y="344042"/>
                  <a:pt x="856120" y="423961"/>
                  <a:pt x="979739" y="465481"/>
                </a:cubicBezTo>
                <a:cubicBezTo>
                  <a:pt x="970121" y="341504"/>
                  <a:pt x="982378" y="245458"/>
                  <a:pt x="1036840" y="94135"/>
                </a:cubicBezTo>
                <a:cubicBezTo>
                  <a:pt x="1187720" y="146851"/>
                  <a:pt x="1269373" y="260735"/>
                  <a:pt x="1433831" y="326987"/>
                </a:cubicBezTo>
                <a:cubicBezTo>
                  <a:pt x="1494382" y="222225"/>
                  <a:pt x="1674498" y="98248"/>
                  <a:pt x="1679584" y="0"/>
                </a:cubicBezTo>
                <a:cubicBezTo>
                  <a:pt x="1746821" y="119129"/>
                  <a:pt x="1812760" y="207480"/>
                  <a:pt x="1925336" y="326987"/>
                </a:cubicBezTo>
                <a:cubicBezTo>
                  <a:pt x="1978451" y="238571"/>
                  <a:pt x="2246229" y="174634"/>
                  <a:pt x="2322327" y="94135"/>
                </a:cubicBezTo>
                <a:cubicBezTo>
                  <a:pt x="2356902" y="216506"/>
                  <a:pt x="2351321" y="354744"/>
                  <a:pt x="2379428" y="465481"/>
                </a:cubicBezTo>
                <a:cubicBezTo>
                  <a:pt x="2634349" y="338195"/>
                  <a:pt x="2708808" y="370923"/>
                  <a:pt x="2867234" y="362210"/>
                </a:cubicBezTo>
                <a:cubicBezTo>
                  <a:pt x="2835186" y="520654"/>
                  <a:pt x="2755492" y="545700"/>
                  <a:pt x="2726976" y="721382"/>
                </a:cubicBezTo>
                <a:cubicBezTo>
                  <a:pt x="2851795" y="661544"/>
                  <a:pt x="3088903" y="771130"/>
                  <a:pt x="3231317" y="763425"/>
                </a:cubicBezTo>
                <a:cubicBezTo>
                  <a:pt x="3095677" y="847639"/>
                  <a:pt x="3005113" y="936141"/>
                  <a:pt x="2915073" y="1055730"/>
                </a:cubicBezTo>
                <a:cubicBezTo>
                  <a:pt x="3131404" y="1123656"/>
                  <a:pt x="3257448" y="1192204"/>
                  <a:pt x="3359168" y="1236680"/>
                </a:cubicBezTo>
                <a:cubicBezTo>
                  <a:pt x="3288277" y="1313800"/>
                  <a:pt x="2986289" y="1310884"/>
                  <a:pt x="2915073" y="1417627"/>
                </a:cubicBezTo>
                <a:cubicBezTo>
                  <a:pt x="3040624" y="1520646"/>
                  <a:pt x="3084279" y="1638999"/>
                  <a:pt x="3231317" y="1709933"/>
                </a:cubicBezTo>
                <a:cubicBezTo>
                  <a:pt x="3031595" y="1750733"/>
                  <a:pt x="2856501" y="1719327"/>
                  <a:pt x="2726976" y="1751976"/>
                </a:cubicBezTo>
                <a:cubicBezTo>
                  <a:pt x="2766987" y="1797523"/>
                  <a:pt x="2778648" y="1944334"/>
                  <a:pt x="2867234" y="2111148"/>
                </a:cubicBezTo>
                <a:cubicBezTo>
                  <a:pt x="2658150" y="2157352"/>
                  <a:pt x="2495474" y="1973480"/>
                  <a:pt x="2379428" y="2007877"/>
                </a:cubicBezTo>
                <a:cubicBezTo>
                  <a:pt x="2357046" y="2192257"/>
                  <a:pt x="2318691" y="2194645"/>
                  <a:pt x="2322327" y="2379223"/>
                </a:cubicBezTo>
                <a:cubicBezTo>
                  <a:pt x="2180213" y="2302746"/>
                  <a:pt x="2096412" y="2205182"/>
                  <a:pt x="1925336" y="2146371"/>
                </a:cubicBezTo>
                <a:cubicBezTo>
                  <a:pt x="1921520" y="2266354"/>
                  <a:pt x="1706391" y="2394779"/>
                  <a:pt x="1679584" y="2473360"/>
                </a:cubicBezTo>
                <a:cubicBezTo>
                  <a:pt x="1571020" y="2389445"/>
                  <a:pt x="1556664" y="2197803"/>
                  <a:pt x="1433831" y="2146371"/>
                </a:cubicBezTo>
                <a:cubicBezTo>
                  <a:pt x="1244294" y="2238002"/>
                  <a:pt x="1163489" y="2242116"/>
                  <a:pt x="1036840" y="2379223"/>
                </a:cubicBezTo>
                <a:cubicBezTo>
                  <a:pt x="968171" y="2206383"/>
                  <a:pt x="1053095" y="2106533"/>
                  <a:pt x="979739" y="2007877"/>
                </a:cubicBezTo>
                <a:cubicBezTo>
                  <a:pt x="752510" y="2121386"/>
                  <a:pt x="600372" y="2084488"/>
                  <a:pt x="491933" y="2111148"/>
                </a:cubicBezTo>
                <a:cubicBezTo>
                  <a:pt x="510440" y="2013657"/>
                  <a:pt x="611903" y="1930587"/>
                  <a:pt x="632191" y="1751976"/>
                </a:cubicBezTo>
                <a:cubicBezTo>
                  <a:pt x="559035" y="1762115"/>
                  <a:pt x="411995" y="1584471"/>
                  <a:pt x="127850" y="1709933"/>
                </a:cubicBezTo>
                <a:cubicBezTo>
                  <a:pt x="264033" y="1533471"/>
                  <a:pt x="305580" y="1572677"/>
                  <a:pt x="444094" y="1417627"/>
                </a:cubicBezTo>
                <a:cubicBezTo>
                  <a:pt x="301374" y="1448313"/>
                  <a:pt x="154784" y="1280149"/>
                  <a:pt x="0" y="1236680"/>
                </a:cubicBezTo>
                <a:close/>
              </a:path>
              <a:path w="3359168" h="2473360" fill="none" stroke="0" extrusionOk="0">
                <a:moveTo>
                  <a:pt x="0" y="1236680"/>
                </a:moveTo>
                <a:cubicBezTo>
                  <a:pt x="106096" y="1176363"/>
                  <a:pt x="245427" y="1125635"/>
                  <a:pt x="444094" y="1055730"/>
                </a:cubicBezTo>
                <a:cubicBezTo>
                  <a:pt x="254263" y="975885"/>
                  <a:pt x="288084" y="866904"/>
                  <a:pt x="127850" y="763425"/>
                </a:cubicBezTo>
                <a:cubicBezTo>
                  <a:pt x="353739" y="702059"/>
                  <a:pt x="493558" y="746160"/>
                  <a:pt x="632191" y="721382"/>
                </a:cubicBezTo>
                <a:cubicBezTo>
                  <a:pt x="528098" y="589033"/>
                  <a:pt x="580958" y="511192"/>
                  <a:pt x="491933" y="362210"/>
                </a:cubicBezTo>
                <a:cubicBezTo>
                  <a:pt x="657392" y="343246"/>
                  <a:pt x="849254" y="454863"/>
                  <a:pt x="979739" y="465481"/>
                </a:cubicBezTo>
                <a:cubicBezTo>
                  <a:pt x="985668" y="358656"/>
                  <a:pt x="1041879" y="230858"/>
                  <a:pt x="1036840" y="94135"/>
                </a:cubicBezTo>
                <a:cubicBezTo>
                  <a:pt x="1155983" y="119048"/>
                  <a:pt x="1246966" y="260503"/>
                  <a:pt x="1433831" y="326987"/>
                </a:cubicBezTo>
                <a:cubicBezTo>
                  <a:pt x="1490162" y="243793"/>
                  <a:pt x="1648985" y="93175"/>
                  <a:pt x="1679584" y="0"/>
                </a:cubicBezTo>
                <a:cubicBezTo>
                  <a:pt x="1725634" y="112063"/>
                  <a:pt x="1785170" y="187177"/>
                  <a:pt x="1925336" y="326987"/>
                </a:cubicBezTo>
                <a:cubicBezTo>
                  <a:pt x="2027481" y="222755"/>
                  <a:pt x="2264448" y="186610"/>
                  <a:pt x="2322327" y="94135"/>
                </a:cubicBezTo>
                <a:cubicBezTo>
                  <a:pt x="2363993" y="193618"/>
                  <a:pt x="2353021" y="348119"/>
                  <a:pt x="2379428" y="465481"/>
                </a:cubicBezTo>
                <a:cubicBezTo>
                  <a:pt x="2598683" y="355953"/>
                  <a:pt x="2685010" y="372483"/>
                  <a:pt x="2867234" y="362210"/>
                </a:cubicBezTo>
                <a:cubicBezTo>
                  <a:pt x="2828569" y="533594"/>
                  <a:pt x="2748214" y="549748"/>
                  <a:pt x="2726976" y="721382"/>
                </a:cubicBezTo>
                <a:cubicBezTo>
                  <a:pt x="2805088" y="675326"/>
                  <a:pt x="3056809" y="751144"/>
                  <a:pt x="3231317" y="763425"/>
                </a:cubicBezTo>
                <a:cubicBezTo>
                  <a:pt x="3104989" y="863922"/>
                  <a:pt x="2967234" y="960039"/>
                  <a:pt x="2915073" y="1055730"/>
                </a:cubicBezTo>
                <a:cubicBezTo>
                  <a:pt x="3107669" y="1115671"/>
                  <a:pt x="3271884" y="1213327"/>
                  <a:pt x="3359168" y="1236680"/>
                </a:cubicBezTo>
                <a:cubicBezTo>
                  <a:pt x="3243280" y="1332114"/>
                  <a:pt x="2983926" y="1333290"/>
                  <a:pt x="2915073" y="1417627"/>
                </a:cubicBezTo>
                <a:cubicBezTo>
                  <a:pt x="3057641" y="1514751"/>
                  <a:pt x="3096393" y="1613082"/>
                  <a:pt x="3231317" y="1709933"/>
                </a:cubicBezTo>
                <a:cubicBezTo>
                  <a:pt x="3010790" y="1792087"/>
                  <a:pt x="2820857" y="1727339"/>
                  <a:pt x="2726976" y="1751976"/>
                </a:cubicBezTo>
                <a:cubicBezTo>
                  <a:pt x="2755138" y="1798846"/>
                  <a:pt x="2741552" y="1987034"/>
                  <a:pt x="2867234" y="2111148"/>
                </a:cubicBezTo>
                <a:cubicBezTo>
                  <a:pt x="2640760" y="2130546"/>
                  <a:pt x="2519516" y="1970447"/>
                  <a:pt x="2379428" y="2007877"/>
                </a:cubicBezTo>
                <a:cubicBezTo>
                  <a:pt x="2352413" y="2187493"/>
                  <a:pt x="2317977" y="2193721"/>
                  <a:pt x="2322327" y="2379223"/>
                </a:cubicBezTo>
                <a:cubicBezTo>
                  <a:pt x="2211401" y="2315075"/>
                  <a:pt x="2116189" y="2213657"/>
                  <a:pt x="1925336" y="2146371"/>
                </a:cubicBezTo>
                <a:cubicBezTo>
                  <a:pt x="1896896" y="2283029"/>
                  <a:pt x="1703128" y="2360194"/>
                  <a:pt x="1679584" y="2473360"/>
                </a:cubicBezTo>
                <a:cubicBezTo>
                  <a:pt x="1608625" y="2395546"/>
                  <a:pt x="1526572" y="2187678"/>
                  <a:pt x="1433831" y="2146371"/>
                </a:cubicBezTo>
                <a:cubicBezTo>
                  <a:pt x="1236927" y="2252865"/>
                  <a:pt x="1178907" y="2278220"/>
                  <a:pt x="1036840" y="2379223"/>
                </a:cubicBezTo>
                <a:cubicBezTo>
                  <a:pt x="971448" y="2251409"/>
                  <a:pt x="1070224" y="2081918"/>
                  <a:pt x="979739" y="2007877"/>
                </a:cubicBezTo>
                <a:cubicBezTo>
                  <a:pt x="771874" y="2096572"/>
                  <a:pt x="619471" y="2093635"/>
                  <a:pt x="491933" y="2111148"/>
                </a:cubicBezTo>
                <a:cubicBezTo>
                  <a:pt x="559860" y="1963027"/>
                  <a:pt x="635842" y="1909382"/>
                  <a:pt x="632191" y="1751976"/>
                </a:cubicBezTo>
                <a:cubicBezTo>
                  <a:pt x="624150" y="1786050"/>
                  <a:pt x="350083" y="1634950"/>
                  <a:pt x="127850" y="1709933"/>
                </a:cubicBezTo>
                <a:cubicBezTo>
                  <a:pt x="253545" y="1536764"/>
                  <a:pt x="313291" y="1578016"/>
                  <a:pt x="444094" y="1417627"/>
                </a:cubicBezTo>
                <a:cubicBezTo>
                  <a:pt x="309806" y="1412522"/>
                  <a:pt x="151001" y="1245540"/>
                  <a:pt x="0" y="1236680"/>
                </a:cubicBezTo>
                <a:close/>
              </a:path>
            </a:pathLst>
          </a:custGeom>
          <a:solidFill>
            <a:srgbClr val="F5DD8E"/>
          </a:solidFill>
          <a:ln w="31750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359168"/>
                      <a:gd name="connsiteY0" fmla="*/ 1144347 h 2288694"/>
                      <a:gd name="connsiteX1" fmla="*/ 444094 w 3359168"/>
                      <a:gd name="connsiteY1" fmla="*/ 976908 h 2288694"/>
                      <a:gd name="connsiteX2" fmla="*/ 127850 w 3359168"/>
                      <a:gd name="connsiteY2" fmla="*/ 706427 h 2288694"/>
                      <a:gd name="connsiteX3" fmla="*/ 632191 w 3359168"/>
                      <a:gd name="connsiteY3" fmla="*/ 667523 h 2288694"/>
                      <a:gd name="connsiteX4" fmla="*/ 491933 w 3359168"/>
                      <a:gd name="connsiteY4" fmla="*/ 335167 h 2288694"/>
                      <a:gd name="connsiteX5" fmla="*/ 979739 w 3359168"/>
                      <a:gd name="connsiteY5" fmla="*/ 430728 h 2288694"/>
                      <a:gd name="connsiteX6" fmla="*/ 1036840 w 3359168"/>
                      <a:gd name="connsiteY6" fmla="*/ 87107 h 2288694"/>
                      <a:gd name="connsiteX7" fmla="*/ 1433831 w 3359168"/>
                      <a:gd name="connsiteY7" fmla="*/ 302574 h 2288694"/>
                      <a:gd name="connsiteX8" fmla="*/ 1679584 w 3359168"/>
                      <a:gd name="connsiteY8" fmla="*/ 0 h 2288694"/>
                      <a:gd name="connsiteX9" fmla="*/ 1925336 w 3359168"/>
                      <a:gd name="connsiteY9" fmla="*/ 302574 h 2288694"/>
                      <a:gd name="connsiteX10" fmla="*/ 2322327 w 3359168"/>
                      <a:gd name="connsiteY10" fmla="*/ 87107 h 2288694"/>
                      <a:gd name="connsiteX11" fmla="*/ 2379428 w 3359168"/>
                      <a:gd name="connsiteY11" fmla="*/ 430728 h 2288694"/>
                      <a:gd name="connsiteX12" fmla="*/ 2867234 w 3359168"/>
                      <a:gd name="connsiteY12" fmla="*/ 335167 h 2288694"/>
                      <a:gd name="connsiteX13" fmla="*/ 2726976 w 3359168"/>
                      <a:gd name="connsiteY13" fmla="*/ 667523 h 2288694"/>
                      <a:gd name="connsiteX14" fmla="*/ 3231317 w 3359168"/>
                      <a:gd name="connsiteY14" fmla="*/ 706427 h 2288694"/>
                      <a:gd name="connsiteX15" fmla="*/ 2915073 w 3359168"/>
                      <a:gd name="connsiteY15" fmla="*/ 976908 h 2288694"/>
                      <a:gd name="connsiteX16" fmla="*/ 3359168 w 3359168"/>
                      <a:gd name="connsiteY16" fmla="*/ 1144347 h 2288694"/>
                      <a:gd name="connsiteX17" fmla="*/ 2915073 w 3359168"/>
                      <a:gd name="connsiteY17" fmla="*/ 1311785 h 2288694"/>
                      <a:gd name="connsiteX18" fmla="*/ 3231317 w 3359168"/>
                      <a:gd name="connsiteY18" fmla="*/ 1582266 h 2288694"/>
                      <a:gd name="connsiteX19" fmla="*/ 2726976 w 3359168"/>
                      <a:gd name="connsiteY19" fmla="*/ 1621170 h 2288694"/>
                      <a:gd name="connsiteX20" fmla="*/ 2867234 w 3359168"/>
                      <a:gd name="connsiteY20" fmla="*/ 1953526 h 2288694"/>
                      <a:gd name="connsiteX21" fmla="*/ 2379428 w 3359168"/>
                      <a:gd name="connsiteY21" fmla="*/ 1857965 h 2288694"/>
                      <a:gd name="connsiteX22" fmla="*/ 2322327 w 3359168"/>
                      <a:gd name="connsiteY22" fmla="*/ 2201586 h 2288694"/>
                      <a:gd name="connsiteX23" fmla="*/ 1925336 w 3359168"/>
                      <a:gd name="connsiteY23" fmla="*/ 1986119 h 2288694"/>
                      <a:gd name="connsiteX24" fmla="*/ 1679584 w 3359168"/>
                      <a:gd name="connsiteY24" fmla="*/ 2288694 h 2288694"/>
                      <a:gd name="connsiteX25" fmla="*/ 1433831 w 3359168"/>
                      <a:gd name="connsiteY25" fmla="*/ 1986119 h 2288694"/>
                      <a:gd name="connsiteX26" fmla="*/ 1036840 w 3359168"/>
                      <a:gd name="connsiteY26" fmla="*/ 2201586 h 2288694"/>
                      <a:gd name="connsiteX27" fmla="*/ 979739 w 3359168"/>
                      <a:gd name="connsiteY27" fmla="*/ 1857965 h 2288694"/>
                      <a:gd name="connsiteX28" fmla="*/ 491933 w 3359168"/>
                      <a:gd name="connsiteY28" fmla="*/ 1953526 h 2288694"/>
                      <a:gd name="connsiteX29" fmla="*/ 632191 w 3359168"/>
                      <a:gd name="connsiteY29" fmla="*/ 1621170 h 2288694"/>
                      <a:gd name="connsiteX30" fmla="*/ 127850 w 3359168"/>
                      <a:gd name="connsiteY30" fmla="*/ 1582266 h 2288694"/>
                      <a:gd name="connsiteX31" fmla="*/ 444094 w 3359168"/>
                      <a:gd name="connsiteY31" fmla="*/ 1311785 h 2288694"/>
                      <a:gd name="connsiteX32" fmla="*/ 0 w 3359168"/>
                      <a:gd name="connsiteY32" fmla="*/ 1144347 h 2288694"/>
                      <a:gd name="connsiteX0" fmla="*/ 0 w 3359168"/>
                      <a:gd name="connsiteY0" fmla="*/ 1144347 h 2288694"/>
                      <a:gd name="connsiteX1" fmla="*/ 444094 w 3359168"/>
                      <a:gd name="connsiteY1" fmla="*/ 976908 h 2288694"/>
                      <a:gd name="connsiteX2" fmla="*/ 127850 w 3359168"/>
                      <a:gd name="connsiteY2" fmla="*/ 706427 h 2288694"/>
                      <a:gd name="connsiteX3" fmla="*/ 632191 w 3359168"/>
                      <a:gd name="connsiteY3" fmla="*/ 667523 h 2288694"/>
                      <a:gd name="connsiteX4" fmla="*/ 491933 w 3359168"/>
                      <a:gd name="connsiteY4" fmla="*/ 335167 h 2288694"/>
                      <a:gd name="connsiteX5" fmla="*/ 979739 w 3359168"/>
                      <a:gd name="connsiteY5" fmla="*/ 430728 h 2288694"/>
                      <a:gd name="connsiteX6" fmla="*/ 1036840 w 3359168"/>
                      <a:gd name="connsiteY6" fmla="*/ 87107 h 2288694"/>
                      <a:gd name="connsiteX7" fmla="*/ 1433831 w 3359168"/>
                      <a:gd name="connsiteY7" fmla="*/ 302574 h 2288694"/>
                      <a:gd name="connsiteX8" fmla="*/ 1679584 w 3359168"/>
                      <a:gd name="connsiteY8" fmla="*/ 0 h 2288694"/>
                      <a:gd name="connsiteX9" fmla="*/ 1925336 w 3359168"/>
                      <a:gd name="connsiteY9" fmla="*/ 302574 h 2288694"/>
                      <a:gd name="connsiteX10" fmla="*/ 2322327 w 3359168"/>
                      <a:gd name="connsiteY10" fmla="*/ 87107 h 2288694"/>
                      <a:gd name="connsiteX11" fmla="*/ 2379428 w 3359168"/>
                      <a:gd name="connsiteY11" fmla="*/ 430728 h 2288694"/>
                      <a:gd name="connsiteX12" fmla="*/ 2867234 w 3359168"/>
                      <a:gd name="connsiteY12" fmla="*/ 335167 h 2288694"/>
                      <a:gd name="connsiteX13" fmla="*/ 2726976 w 3359168"/>
                      <a:gd name="connsiteY13" fmla="*/ 667523 h 2288694"/>
                      <a:gd name="connsiteX14" fmla="*/ 3231317 w 3359168"/>
                      <a:gd name="connsiteY14" fmla="*/ 706427 h 2288694"/>
                      <a:gd name="connsiteX15" fmla="*/ 2915073 w 3359168"/>
                      <a:gd name="connsiteY15" fmla="*/ 976908 h 2288694"/>
                      <a:gd name="connsiteX16" fmla="*/ 3359168 w 3359168"/>
                      <a:gd name="connsiteY16" fmla="*/ 1144347 h 2288694"/>
                      <a:gd name="connsiteX17" fmla="*/ 2915073 w 3359168"/>
                      <a:gd name="connsiteY17" fmla="*/ 1311785 h 2288694"/>
                      <a:gd name="connsiteX18" fmla="*/ 3231317 w 3359168"/>
                      <a:gd name="connsiteY18" fmla="*/ 1582266 h 2288694"/>
                      <a:gd name="connsiteX19" fmla="*/ 2726976 w 3359168"/>
                      <a:gd name="connsiteY19" fmla="*/ 1621170 h 2288694"/>
                      <a:gd name="connsiteX20" fmla="*/ 2867234 w 3359168"/>
                      <a:gd name="connsiteY20" fmla="*/ 1953526 h 2288694"/>
                      <a:gd name="connsiteX21" fmla="*/ 2379428 w 3359168"/>
                      <a:gd name="connsiteY21" fmla="*/ 1857965 h 2288694"/>
                      <a:gd name="connsiteX22" fmla="*/ 2322327 w 3359168"/>
                      <a:gd name="connsiteY22" fmla="*/ 2201586 h 2288694"/>
                      <a:gd name="connsiteX23" fmla="*/ 1925336 w 3359168"/>
                      <a:gd name="connsiteY23" fmla="*/ 1986119 h 2288694"/>
                      <a:gd name="connsiteX24" fmla="*/ 1679584 w 3359168"/>
                      <a:gd name="connsiteY24" fmla="*/ 2288694 h 2288694"/>
                      <a:gd name="connsiteX25" fmla="*/ 1433831 w 3359168"/>
                      <a:gd name="connsiteY25" fmla="*/ 1986119 h 2288694"/>
                      <a:gd name="connsiteX26" fmla="*/ 1036840 w 3359168"/>
                      <a:gd name="connsiteY26" fmla="*/ 2201586 h 2288694"/>
                      <a:gd name="connsiteX27" fmla="*/ 979739 w 3359168"/>
                      <a:gd name="connsiteY27" fmla="*/ 1857965 h 2288694"/>
                      <a:gd name="connsiteX28" fmla="*/ 491933 w 3359168"/>
                      <a:gd name="connsiteY28" fmla="*/ 1953526 h 2288694"/>
                      <a:gd name="connsiteX29" fmla="*/ 632191 w 3359168"/>
                      <a:gd name="connsiteY29" fmla="*/ 1621170 h 2288694"/>
                      <a:gd name="connsiteX30" fmla="*/ 127850 w 3359168"/>
                      <a:gd name="connsiteY30" fmla="*/ 1582266 h 2288694"/>
                      <a:gd name="connsiteX31" fmla="*/ 444094 w 3359168"/>
                      <a:gd name="connsiteY31" fmla="*/ 1311785 h 2288694"/>
                      <a:gd name="connsiteX32" fmla="*/ 0 w 3359168"/>
                      <a:gd name="connsiteY32" fmla="*/ 1144347 h 2288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359168" h="2288694" fill="none" extrusionOk="0">
                        <a:moveTo>
                          <a:pt x="0" y="1144347"/>
                        </a:moveTo>
                        <a:cubicBezTo>
                          <a:pt x="133704" y="1104291"/>
                          <a:pt x="269722" y="1033156"/>
                          <a:pt x="444094" y="976908"/>
                        </a:cubicBezTo>
                        <a:cubicBezTo>
                          <a:pt x="248306" y="901864"/>
                          <a:pt x="318393" y="801288"/>
                          <a:pt x="127850" y="706427"/>
                        </a:cubicBezTo>
                        <a:cubicBezTo>
                          <a:pt x="356287" y="647340"/>
                          <a:pt x="495959" y="678173"/>
                          <a:pt x="632191" y="667523"/>
                        </a:cubicBezTo>
                        <a:cubicBezTo>
                          <a:pt x="531118" y="546584"/>
                          <a:pt x="563913" y="465490"/>
                          <a:pt x="491933" y="335167"/>
                        </a:cubicBezTo>
                        <a:cubicBezTo>
                          <a:pt x="647436" y="316526"/>
                          <a:pt x="846454" y="426234"/>
                          <a:pt x="979739" y="430728"/>
                        </a:cubicBezTo>
                        <a:cubicBezTo>
                          <a:pt x="1008084" y="335055"/>
                          <a:pt x="1051896" y="204895"/>
                          <a:pt x="1036840" y="87107"/>
                        </a:cubicBezTo>
                        <a:cubicBezTo>
                          <a:pt x="1157895" y="127028"/>
                          <a:pt x="1265259" y="217530"/>
                          <a:pt x="1433831" y="302574"/>
                        </a:cubicBezTo>
                        <a:cubicBezTo>
                          <a:pt x="1466286" y="213222"/>
                          <a:pt x="1646371" y="85638"/>
                          <a:pt x="1679584" y="0"/>
                        </a:cubicBezTo>
                        <a:cubicBezTo>
                          <a:pt x="1743414" y="106358"/>
                          <a:pt x="1782854" y="171450"/>
                          <a:pt x="1925336" y="302574"/>
                        </a:cubicBezTo>
                        <a:cubicBezTo>
                          <a:pt x="2017289" y="192084"/>
                          <a:pt x="2262674" y="155681"/>
                          <a:pt x="2322327" y="87107"/>
                        </a:cubicBezTo>
                        <a:cubicBezTo>
                          <a:pt x="2354126" y="165099"/>
                          <a:pt x="2339219" y="306484"/>
                          <a:pt x="2379428" y="430728"/>
                        </a:cubicBezTo>
                        <a:cubicBezTo>
                          <a:pt x="2590240" y="336217"/>
                          <a:pt x="2683453" y="351448"/>
                          <a:pt x="2867234" y="335167"/>
                        </a:cubicBezTo>
                        <a:cubicBezTo>
                          <a:pt x="2856645" y="489489"/>
                          <a:pt x="2758005" y="514954"/>
                          <a:pt x="2726976" y="667523"/>
                        </a:cubicBezTo>
                        <a:cubicBezTo>
                          <a:pt x="2832248" y="626689"/>
                          <a:pt x="3073819" y="727148"/>
                          <a:pt x="3231317" y="706427"/>
                        </a:cubicBezTo>
                        <a:cubicBezTo>
                          <a:pt x="3103999" y="811813"/>
                          <a:pt x="2995519" y="873078"/>
                          <a:pt x="2915073" y="976908"/>
                        </a:cubicBezTo>
                        <a:cubicBezTo>
                          <a:pt x="3111299" y="1026368"/>
                          <a:pt x="3261261" y="1115433"/>
                          <a:pt x="3359168" y="1144347"/>
                        </a:cubicBezTo>
                        <a:cubicBezTo>
                          <a:pt x="3244059" y="1215521"/>
                          <a:pt x="2974895" y="1238701"/>
                          <a:pt x="2915073" y="1311785"/>
                        </a:cubicBezTo>
                        <a:cubicBezTo>
                          <a:pt x="3066442" y="1388728"/>
                          <a:pt x="3101215" y="1492409"/>
                          <a:pt x="3231317" y="1582266"/>
                        </a:cubicBezTo>
                        <a:cubicBezTo>
                          <a:pt x="2998719" y="1636169"/>
                          <a:pt x="2856555" y="1580953"/>
                          <a:pt x="2726976" y="1621170"/>
                        </a:cubicBezTo>
                        <a:cubicBezTo>
                          <a:pt x="2750877" y="1687088"/>
                          <a:pt x="2779517" y="1840667"/>
                          <a:pt x="2867234" y="1953526"/>
                        </a:cubicBezTo>
                        <a:cubicBezTo>
                          <a:pt x="2620958" y="1955700"/>
                          <a:pt x="2529397" y="1795721"/>
                          <a:pt x="2379428" y="1857965"/>
                        </a:cubicBezTo>
                        <a:cubicBezTo>
                          <a:pt x="2356722" y="2016167"/>
                          <a:pt x="2322381" y="2035342"/>
                          <a:pt x="2322327" y="2201586"/>
                        </a:cubicBezTo>
                        <a:cubicBezTo>
                          <a:pt x="2203183" y="2139845"/>
                          <a:pt x="2116522" y="2054779"/>
                          <a:pt x="1925336" y="1986119"/>
                        </a:cubicBezTo>
                        <a:cubicBezTo>
                          <a:pt x="1874750" y="2099664"/>
                          <a:pt x="1717264" y="2181107"/>
                          <a:pt x="1679584" y="2288694"/>
                        </a:cubicBezTo>
                        <a:cubicBezTo>
                          <a:pt x="1617361" y="2191490"/>
                          <a:pt x="1535529" y="2050443"/>
                          <a:pt x="1433831" y="1986119"/>
                        </a:cubicBezTo>
                        <a:cubicBezTo>
                          <a:pt x="1233907" y="2086761"/>
                          <a:pt x="1178095" y="2109429"/>
                          <a:pt x="1036840" y="2201586"/>
                        </a:cubicBezTo>
                        <a:cubicBezTo>
                          <a:pt x="988204" y="2089258"/>
                          <a:pt x="1048180" y="1946537"/>
                          <a:pt x="979739" y="1857965"/>
                        </a:cubicBezTo>
                        <a:cubicBezTo>
                          <a:pt x="779946" y="1935850"/>
                          <a:pt x="608698" y="1910310"/>
                          <a:pt x="491933" y="1953526"/>
                        </a:cubicBezTo>
                        <a:cubicBezTo>
                          <a:pt x="529654" y="1822010"/>
                          <a:pt x="637033" y="1762700"/>
                          <a:pt x="632191" y="1621170"/>
                        </a:cubicBezTo>
                        <a:cubicBezTo>
                          <a:pt x="560801" y="1635887"/>
                          <a:pt x="361090" y="1546088"/>
                          <a:pt x="127850" y="1582266"/>
                        </a:cubicBezTo>
                        <a:cubicBezTo>
                          <a:pt x="245684" y="1421795"/>
                          <a:pt x="302230" y="1449593"/>
                          <a:pt x="444094" y="1311785"/>
                        </a:cubicBezTo>
                        <a:cubicBezTo>
                          <a:pt x="282399" y="1282776"/>
                          <a:pt x="142791" y="1133977"/>
                          <a:pt x="0" y="1144347"/>
                        </a:cubicBezTo>
                        <a:close/>
                      </a:path>
                      <a:path w="3359168" h="2288694" stroke="0" extrusionOk="0">
                        <a:moveTo>
                          <a:pt x="0" y="1144347"/>
                        </a:moveTo>
                        <a:cubicBezTo>
                          <a:pt x="122149" y="1039041"/>
                          <a:pt x="342059" y="1025940"/>
                          <a:pt x="444094" y="976908"/>
                        </a:cubicBezTo>
                        <a:cubicBezTo>
                          <a:pt x="276365" y="861901"/>
                          <a:pt x="205588" y="743131"/>
                          <a:pt x="127850" y="706427"/>
                        </a:cubicBezTo>
                        <a:cubicBezTo>
                          <a:pt x="269253" y="641207"/>
                          <a:pt x="449001" y="673836"/>
                          <a:pt x="632191" y="667523"/>
                        </a:cubicBezTo>
                        <a:cubicBezTo>
                          <a:pt x="563265" y="583302"/>
                          <a:pt x="542022" y="413738"/>
                          <a:pt x="491933" y="335167"/>
                        </a:cubicBezTo>
                        <a:cubicBezTo>
                          <a:pt x="653944" y="334109"/>
                          <a:pt x="864219" y="449421"/>
                          <a:pt x="979739" y="430728"/>
                        </a:cubicBezTo>
                        <a:cubicBezTo>
                          <a:pt x="970646" y="335640"/>
                          <a:pt x="1040764" y="155258"/>
                          <a:pt x="1036840" y="87107"/>
                        </a:cubicBezTo>
                        <a:cubicBezTo>
                          <a:pt x="1108697" y="113620"/>
                          <a:pt x="1248339" y="267428"/>
                          <a:pt x="1433831" y="302574"/>
                        </a:cubicBezTo>
                        <a:cubicBezTo>
                          <a:pt x="1543840" y="142603"/>
                          <a:pt x="1622551" y="125748"/>
                          <a:pt x="1679584" y="0"/>
                        </a:cubicBezTo>
                        <a:cubicBezTo>
                          <a:pt x="1792923" y="70207"/>
                          <a:pt x="1812839" y="210288"/>
                          <a:pt x="1925336" y="302574"/>
                        </a:cubicBezTo>
                        <a:cubicBezTo>
                          <a:pt x="2034115" y="261335"/>
                          <a:pt x="2217273" y="153961"/>
                          <a:pt x="2322327" y="87107"/>
                        </a:cubicBezTo>
                        <a:cubicBezTo>
                          <a:pt x="2358799" y="246126"/>
                          <a:pt x="2325786" y="276543"/>
                          <a:pt x="2379428" y="430728"/>
                        </a:cubicBezTo>
                        <a:cubicBezTo>
                          <a:pt x="2500836" y="409402"/>
                          <a:pt x="2726085" y="438074"/>
                          <a:pt x="2867234" y="335167"/>
                        </a:cubicBezTo>
                        <a:cubicBezTo>
                          <a:pt x="2827725" y="480168"/>
                          <a:pt x="2786365" y="503690"/>
                          <a:pt x="2726976" y="667523"/>
                        </a:cubicBezTo>
                        <a:cubicBezTo>
                          <a:pt x="2911820" y="633973"/>
                          <a:pt x="3023294" y="755206"/>
                          <a:pt x="3231317" y="706427"/>
                        </a:cubicBezTo>
                        <a:cubicBezTo>
                          <a:pt x="3124669" y="869961"/>
                          <a:pt x="2978622" y="877344"/>
                          <a:pt x="2915073" y="976908"/>
                        </a:cubicBezTo>
                        <a:cubicBezTo>
                          <a:pt x="3074374" y="964532"/>
                          <a:pt x="3143988" y="1056848"/>
                          <a:pt x="3359168" y="1144347"/>
                        </a:cubicBezTo>
                        <a:cubicBezTo>
                          <a:pt x="3151252" y="1269613"/>
                          <a:pt x="3062040" y="1214420"/>
                          <a:pt x="2915073" y="1311785"/>
                        </a:cubicBezTo>
                        <a:cubicBezTo>
                          <a:pt x="2972859" y="1366860"/>
                          <a:pt x="3099870" y="1508236"/>
                          <a:pt x="3231317" y="1582266"/>
                        </a:cubicBezTo>
                        <a:cubicBezTo>
                          <a:pt x="3082951" y="1642843"/>
                          <a:pt x="2873460" y="1597939"/>
                          <a:pt x="2726976" y="1621170"/>
                        </a:cubicBezTo>
                        <a:cubicBezTo>
                          <a:pt x="2762317" y="1733226"/>
                          <a:pt x="2804509" y="1877318"/>
                          <a:pt x="2867234" y="1953526"/>
                        </a:cubicBezTo>
                        <a:cubicBezTo>
                          <a:pt x="2762702" y="1966915"/>
                          <a:pt x="2501352" y="1869803"/>
                          <a:pt x="2379428" y="1857965"/>
                        </a:cubicBezTo>
                        <a:cubicBezTo>
                          <a:pt x="2390009" y="1998935"/>
                          <a:pt x="2332638" y="2120927"/>
                          <a:pt x="2322327" y="2201586"/>
                        </a:cubicBezTo>
                        <a:cubicBezTo>
                          <a:pt x="2197946" y="2132910"/>
                          <a:pt x="2124080" y="2096096"/>
                          <a:pt x="1925336" y="1986119"/>
                        </a:cubicBezTo>
                        <a:cubicBezTo>
                          <a:pt x="1830879" y="2168042"/>
                          <a:pt x="1772521" y="2129114"/>
                          <a:pt x="1679584" y="2288694"/>
                        </a:cubicBezTo>
                        <a:cubicBezTo>
                          <a:pt x="1599247" y="2238151"/>
                          <a:pt x="1533847" y="2041765"/>
                          <a:pt x="1433831" y="1986119"/>
                        </a:cubicBezTo>
                        <a:cubicBezTo>
                          <a:pt x="1296691" y="2146734"/>
                          <a:pt x="1137897" y="2082660"/>
                          <a:pt x="1036840" y="2201586"/>
                        </a:cubicBezTo>
                        <a:cubicBezTo>
                          <a:pt x="990539" y="2057427"/>
                          <a:pt x="1028694" y="1977356"/>
                          <a:pt x="979739" y="1857965"/>
                        </a:cubicBezTo>
                        <a:cubicBezTo>
                          <a:pt x="794613" y="1948736"/>
                          <a:pt x="724868" y="1899085"/>
                          <a:pt x="491933" y="1953526"/>
                        </a:cubicBezTo>
                        <a:cubicBezTo>
                          <a:pt x="536520" y="1860059"/>
                          <a:pt x="598420" y="1732178"/>
                          <a:pt x="632191" y="1621170"/>
                        </a:cubicBezTo>
                        <a:cubicBezTo>
                          <a:pt x="449257" y="1655095"/>
                          <a:pt x="361679" y="1576680"/>
                          <a:pt x="127850" y="1582266"/>
                        </a:cubicBezTo>
                        <a:cubicBezTo>
                          <a:pt x="228356" y="1465655"/>
                          <a:pt x="392946" y="1382381"/>
                          <a:pt x="444094" y="1311785"/>
                        </a:cubicBezTo>
                        <a:cubicBezTo>
                          <a:pt x="290178" y="1260501"/>
                          <a:pt x="157904" y="1166927"/>
                          <a:pt x="0" y="1144347"/>
                        </a:cubicBezTo>
                        <a:close/>
                      </a:path>
                      <a:path w="3359168" h="2288694" fill="none" stroke="0" extrusionOk="0">
                        <a:moveTo>
                          <a:pt x="0" y="1144347"/>
                        </a:moveTo>
                        <a:cubicBezTo>
                          <a:pt x="88730" y="1062869"/>
                          <a:pt x="274640" y="1047531"/>
                          <a:pt x="444094" y="976908"/>
                        </a:cubicBezTo>
                        <a:cubicBezTo>
                          <a:pt x="285618" y="891909"/>
                          <a:pt x="264616" y="795809"/>
                          <a:pt x="127850" y="706427"/>
                        </a:cubicBezTo>
                        <a:cubicBezTo>
                          <a:pt x="348426" y="655518"/>
                          <a:pt x="498609" y="702530"/>
                          <a:pt x="632191" y="667523"/>
                        </a:cubicBezTo>
                        <a:cubicBezTo>
                          <a:pt x="534631" y="526501"/>
                          <a:pt x="578273" y="458361"/>
                          <a:pt x="491933" y="335167"/>
                        </a:cubicBezTo>
                        <a:cubicBezTo>
                          <a:pt x="656249" y="321488"/>
                          <a:pt x="855696" y="401540"/>
                          <a:pt x="979739" y="430728"/>
                        </a:cubicBezTo>
                        <a:cubicBezTo>
                          <a:pt x="975259" y="312084"/>
                          <a:pt x="1011273" y="213169"/>
                          <a:pt x="1036840" y="87107"/>
                        </a:cubicBezTo>
                        <a:cubicBezTo>
                          <a:pt x="1171929" y="95874"/>
                          <a:pt x="1256725" y="245632"/>
                          <a:pt x="1433831" y="302574"/>
                        </a:cubicBezTo>
                        <a:cubicBezTo>
                          <a:pt x="1475793" y="224175"/>
                          <a:pt x="1661193" y="92615"/>
                          <a:pt x="1679584" y="0"/>
                        </a:cubicBezTo>
                        <a:cubicBezTo>
                          <a:pt x="1748649" y="102001"/>
                          <a:pt x="1792532" y="188112"/>
                          <a:pt x="1925336" y="302574"/>
                        </a:cubicBezTo>
                        <a:cubicBezTo>
                          <a:pt x="2001429" y="220028"/>
                          <a:pt x="2252819" y="165669"/>
                          <a:pt x="2322327" y="87107"/>
                        </a:cubicBezTo>
                        <a:cubicBezTo>
                          <a:pt x="2352112" y="202104"/>
                          <a:pt x="2351897" y="352362"/>
                          <a:pt x="2379428" y="430728"/>
                        </a:cubicBezTo>
                        <a:cubicBezTo>
                          <a:pt x="2614259" y="306735"/>
                          <a:pt x="2705251" y="343743"/>
                          <a:pt x="2867234" y="335167"/>
                        </a:cubicBezTo>
                        <a:cubicBezTo>
                          <a:pt x="2836411" y="476620"/>
                          <a:pt x="2762052" y="501784"/>
                          <a:pt x="2726976" y="667523"/>
                        </a:cubicBezTo>
                        <a:cubicBezTo>
                          <a:pt x="2853596" y="616181"/>
                          <a:pt x="3066205" y="734906"/>
                          <a:pt x="3231317" y="706427"/>
                        </a:cubicBezTo>
                        <a:cubicBezTo>
                          <a:pt x="3119507" y="801776"/>
                          <a:pt x="2991017" y="868416"/>
                          <a:pt x="2915073" y="976908"/>
                        </a:cubicBezTo>
                        <a:cubicBezTo>
                          <a:pt x="3120561" y="1052176"/>
                          <a:pt x="3252008" y="1119935"/>
                          <a:pt x="3359168" y="1144347"/>
                        </a:cubicBezTo>
                        <a:cubicBezTo>
                          <a:pt x="3263743" y="1241327"/>
                          <a:pt x="3011429" y="1221162"/>
                          <a:pt x="2915073" y="1311785"/>
                        </a:cubicBezTo>
                        <a:cubicBezTo>
                          <a:pt x="3057881" y="1421229"/>
                          <a:pt x="3064760" y="1522653"/>
                          <a:pt x="3231317" y="1582266"/>
                        </a:cubicBezTo>
                        <a:cubicBezTo>
                          <a:pt x="3016908" y="1616332"/>
                          <a:pt x="2852269" y="1554780"/>
                          <a:pt x="2726976" y="1621170"/>
                        </a:cubicBezTo>
                        <a:cubicBezTo>
                          <a:pt x="2766322" y="1656872"/>
                          <a:pt x="2763253" y="1813738"/>
                          <a:pt x="2867234" y="1953526"/>
                        </a:cubicBezTo>
                        <a:cubicBezTo>
                          <a:pt x="2671102" y="1987887"/>
                          <a:pt x="2528617" y="1829029"/>
                          <a:pt x="2379428" y="1857965"/>
                        </a:cubicBezTo>
                        <a:cubicBezTo>
                          <a:pt x="2352680" y="2024193"/>
                          <a:pt x="2317307" y="2030901"/>
                          <a:pt x="2322327" y="2201586"/>
                        </a:cubicBezTo>
                        <a:cubicBezTo>
                          <a:pt x="2181390" y="2161180"/>
                          <a:pt x="2109127" y="2027411"/>
                          <a:pt x="1925336" y="1986119"/>
                        </a:cubicBezTo>
                        <a:cubicBezTo>
                          <a:pt x="1891588" y="2097057"/>
                          <a:pt x="1691003" y="2193260"/>
                          <a:pt x="1679584" y="2288694"/>
                        </a:cubicBezTo>
                        <a:cubicBezTo>
                          <a:pt x="1586252" y="2199270"/>
                          <a:pt x="1528907" y="2045587"/>
                          <a:pt x="1433831" y="1986119"/>
                        </a:cubicBezTo>
                        <a:cubicBezTo>
                          <a:pt x="1264757" y="2076815"/>
                          <a:pt x="1165733" y="2078325"/>
                          <a:pt x="1036840" y="2201586"/>
                        </a:cubicBezTo>
                        <a:cubicBezTo>
                          <a:pt x="969169" y="2063063"/>
                          <a:pt x="1039564" y="1943075"/>
                          <a:pt x="979739" y="1857965"/>
                        </a:cubicBezTo>
                        <a:cubicBezTo>
                          <a:pt x="754922" y="1958695"/>
                          <a:pt x="594516" y="1915269"/>
                          <a:pt x="491933" y="1953526"/>
                        </a:cubicBezTo>
                        <a:cubicBezTo>
                          <a:pt x="513756" y="1852251"/>
                          <a:pt x="600605" y="1803476"/>
                          <a:pt x="632191" y="1621170"/>
                        </a:cubicBezTo>
                        <a:cubicBezTo>
                          <a:pt x="565098" y="1641502"/>
                          <a:pt x="345439" y="1486389"/>
                          <a:pt x="127850" y="1582266"/>
                        </a:cubicBezTo>
                        <a:cubicBezTo>
                          <a:pt x="260394" y="1424933"/>
                          <a:pt x="304660" y="1453449"/>
                          <a:pt x="444094" y="1311785"/>
                        </a:cubicBezTo>
                        <a:cubicBezTo>
                          <a:pt x="297495" y="1318660"/>
                          <a:pt x="133257" y="1154695"/>
                          <a:pt x="0" y="1144347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36000" tIns="36000" rIns="36000" bIns="36000">
            <a:spAutoFit/>
          </a:bodyPr>
          <a:lstStyle>
            <a:lvl1pPr eaLnBrk="0" hangingPunct="0">
              <a:defRPr kumimoji="1" sz="30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 eaLnBrk="0" hangingPunct="0">
              <a:defRPr kumimoji="1" sz="30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 eaLnBrk="0" hangingPunct="0">
              <a:defRPr kumimoji="1" sz="30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 eaLnBrk="0" hangingPunct="0">
              <a:defRPr kumimoji="1" sz="30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 eaLnBrk="0" hangingPunct="0">
              <a:defRPr kumimoji="1" sz="30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algn="ctr" eaLnBrk="1" hangingPunct="1"/>
            <a:endParaRPr lang="en-US" altLang="zh-TW" sz="2600" b="0" dirty="0">
              <a:latin typeface="+mn-ea"/>
              <a:ea typeface="+mn-ea"/>
            </a:endParaRPr>
          </a:p>
          <a:p>
            <a:pPr algn="ctr" eaLnBrk="1" hangingPunct="1"/>
            <a:endParaRPr lang="en-US" altLang="zh-TW" sz="2600" b="0" dirty="0">
              <a:latin typeface="+mn-ea"/>
              <a:ea typeface="+mn-ea"/>
            </a:endParaRPr>
          </a:p>
          <a:p>
            <a:pPr algn="ctr" eaLnBrk="1" hangingPunct="1"/>
            <a:r>
              <a:rPr lang="zh-TW" altLang="en-US" sz="2600" b="0" dirty="0">
                <a:latin typeface="+mn-ea"/>
                <a:ea typeface="+mn-ea"/>
              </a:rPr>
              <a:t>歐洲逐步過渡至</a:t>
            </a:r>
            <a:endParaRPr lang="en-US" altLang="zh-TW" sz="2600" b="0" dirty="0">
              <a:latin typeface="+mn-ea"/>
              <a:ea typeface="+mn-ea"/>
            </a:endParaRPr>
          </a:p>
          <a:p>
            <a:pPr algn="ctr" eaLnBrk="1" hangingPunct="1"/>
            <a:r>
              <a:rPr lang="zh-TW" altLang="en-US" sz="2600" b="0" dirty="0">
                <a:latin typeface="+mn-ea"/>
                <a:ea typeface="+mn-ea"/>
              </a:rPr>
              <a:t>近代的新時期</a:t>
            </a:r>
            <a:endParaRPr lang="en-US" altLang="zh-TW" sz="2600" b="0" dirty="0">
              <a:latin typeface="+mn-ea"/>
              <a:ea typeface="+mn-ea"/>
            </a:endParaRPr>
          </a:p>
          <a:p>
            <a:pPr algn="ctr" eaLnBrk="1" hangingPunct="1"/>
            <a:endParaRPr lang="en-US" altLang="zh-TW" sz="2600" b="0" dirty="0">
              <a:latin typeface="+mn-ea"/>
              <a:ea typeface="+mn-ea"/>
            </a:endParaRPr>
          </a:p>
          <a:p>
            <a:pPr algn="ctr" eaLnBrk="1" hangingPunct="1"/>
            <a:endParaRPr lang="zh-HK" altLang="en-US" sz="2600" b="0" dirty="0">
              <a:latin typeface="+mn-ea"/>
              <a:ea typeface="+mn-ea"/>
            </a:endParaRPr>
          </a:p>
        </p:txBody>
      </p:sp>
      <p:sp>
        <p:nvSpPr>
          <p:cNvPr id="8" name="AutoShape 9">
            <a:extLst>
              <a:ext uri="{FF2B5EF4-FFF2-40B4-BE49-F238E27FC236}">
                <a16:creationId xmlns:a16="http://schemas.microsoft.com/office/drawing/2014/main" id="{F43B6F34-5339-4A3C-FA12-38F2A5F239C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170208" y="3011425"/>
            <a:ext cx="458977" cy="807616"/>
          </a:xfrm>
          <a:prstGeom prst="upArrow">
            <a:avLst>
              <a:gd name="adj1" fmla="val 42040"/>
              <a:gd name="adj2" fmla="val 54403"/>
            </a:avLst>
          </a:prstGeom>
          <a:solidFill>
            <a:schemeClr val="bg1">
              <a:lumMod val="75000"/>
            </a:schemeClr>
          </a:solidFill>
          <a:ln w="28575">
            <a:noFill/>
            <a:miter lim="800000"/>
            <a:headEnd/>
            <a:tailEnd/>
          </a:ln>
          <a:effectLst/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zh-HK" sz="24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11" name="橢圓 1">
            <a:extLst>
              <a:ext uri="{FF2B5EF4-FFF2-40B4-BE49-F238E27FC236}">
                <a16:creationId xmlns:a16="http://schemas.microsoft.com/office/drawing/2014/main" id="{C2CC11CB-FF27-2ED0-326B-0D06AC519DE8}"/>
              </a:ext>
            </a:extLst>
          </p:cNvPr>
          <p:cNvSpPr/>
          <p:nvPr/>
        </p:nvSpPr>
        <p:spPr>
          <a:xfrm>
            <a:off x="1074210" y="4032260"/>
            <a:ext cx="2201041" cy="2201041"/>
          </a:xfrm>
          <a:prstGeom prst="ellipse">
            <a:avLst/>
          </a:prstGeom>
          <a:solidFill>
            <a:srgbClr val="CC9E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600" b="1" dirty="0">
                <a:solidFill>
                  <a:schemeClr val="tx1"/>
                </a:solidFill>
              </a:rPr>
              <a:t>文藝復興</a:t>
            </a:r>
            <a:endParaRPr lang="en-US" altLang="zh-TW" sz="2600" b="1" dirty="0">
              <a:solidFill>
                <a:schemeClr val="tx1"/>
              </a:solidFill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8E196EAB-F286-7472-F648-F6363656343E}"/>
              </a:ext>
            </a:extLst>
          </p:cNvPr>
          <p:cNvGrpSpPr/>
          <p:nvPr/>
        </p:nvGrpSpPr>
        <p:grpSpPr>
          <a:xfrm>
            <a:off x="841915" y="1384213"/>
            <a:ext cx="2670133" cy="2918846"/>
            <a:chOff x="841915" y="1384213"/>
            <a:chExt cx="2670133" cy="291884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D5E5044-F706-1E67-35EF-3415AEB34FD6}"/>
                </a:ext>
              </a:extLst>
            </p:cNvPr>
            <p:cNvCxnSpPr/>
            <p:nvPr/>
          </p:nvCxnSpPr>
          <p:spPr>
            <a:xfrm>
              <a:off x="2174730" y="2531448"/>
              <a:ext cx="0" cy="1771611"/>
            </a:xfrm>
            <a:prstGeom prst="line">
              <a:avLst/>
            </a:prstGeom>
            <a:ln w="25400">
              <a:solidFill>
                <a:srgbClr val="CC9E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3DEA3C76-30DF-4CC7-F093-477BDF670BA3}"/>
                </a:ext>
              </a:extLst>
            </p:cNvPr>
            <p:cNvSpPr/>
            <p:nvPr/>
          </p:nvSpPr>
          <p:spPr>
            <a:xfrm>
              <a:off x="841915" y="1384213"/>
              <a:ext cx="2670133" cy="1443478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CC9E3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原意</a:t>
              </a:r>
              <a:r>
                <a:rPr lang="en-US" altLang="zh-TW" sz="2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︰</a:t>
              </a:r>
              <a:r>
                <a:rPr lang="zh-TW" altLang="en-US" sz="2600" dirty="0">
                  <a:solidFill>
                    <a:srgbClr val="755C9D"/>
                  </a:solidFill>
                </a:rPr>
                <a:t>「恢復」</a:t>
              </a:r>
              <a:r>
                <a:rPr lang="zh-TW" alt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或</a:t>
              </a:r>
              <a:r>
                <a:rPr lang="zh-TW" altLang="en-US" sz="2600" dirty="0">
                  <a:solidFill>
                    <a:schemeClr val="accent1">
                      <a:lumMod val="75000"/>
                    </a:schemeClr>
                  </a:solidFill>
                </a:rPr>
                <a:t>「重生」</a:t>
              </a:r>
              <a:endParaRPr lang="zh-HK" altLang="en-US" sz="2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A6C1EE9C-0815-641F-E0D3-9F4E6B4F835E}"/>
              </a:ext>
            </a:extLst>
          </p:cNvPr>
          <p:cNvGrpSpPr/>
          <p:nvPr/>
        </p:nvGrpSpPr>
        <p:grpSpPr>
          <a:xfrm>
            <a:off x="3128959" y="2249953"/>
            <a:ext cx="5126855" cy="592486"/>
            <a:chOff x="3128959" y="2249953"/>
            <a:chExt cx="5126855" cy="592486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B618D56-E8D0-4DD3-32BE-D1BF6474B2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28959" y="2342983"/>
              <a:ext cx="1473401" cy="217961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237F4D4A-6262-EB76-8750-BCB7F39BB676}"/>
                </a:ext>
              </a:extLst>
            </p:cNvPr>
            <p:cNvSpPr/>
            <p:nvPr/>
          </p:nvSpPr>
          <p:spPr>
            <a:xfrm>
              <a:off x="4353809" y="2249953"/>
              <a:ext cx="3902005" cy="592486"/>
            </a:xfrm>
            <a:prstGeom prst="roundRect">
              <a:avLst/>
            </a:prstGeom>
            <a:solidFill>
              <a:srgbClr val="C6D9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在古典文明上加以創新</a:t>
              </a:r>
              <a:endParaRPr lang="zh-HK" altLang="en-US" sz="2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F3BB0E03-D54D-A46D-805B-795DC21EEA54}"/>
              </a:ext>
            </a:extLst>
          </p:cNvPr>
          <p:cNvGrpSpPr/>
          <p:nvPr/>
        </p:nvGrpSpPr>
        <p:grpSpPr>
          <a:xfrm>
            <a:off x="3266467" y="1295724"/>
            <a:ext cx="4945102" cy="592486"/>
            <a:chOff x="3266467" y="1295724"/>
            <a:chExt cx="4945102" cy="592486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8017E20-633F-F2CF-BC23-604D441D38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66467" y="1538179"/>
              <a:ext cx="1217908" cy="296243"/>
            </a:xfrm>
            <a:prstGeom prst="line">
              <a:avLst/>
            </a:prstGeom>
            <a:ln w="25400">
              <a:solidFill>
                <a:srgbClr val="755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0227643D-C4AC-7444-553A-F9AED5BE0131}"/>
                </a:ext>
              </a:extLst>
            </p:cNvPr>
            <p:cNvSpPr/>
            <p:nvPr/>
          </p:nvSpPr>
          <p:spPr>
            <a:xfrm>
              <a:off x="4309564" y="1295724"/>
              <a:ext cx="3902005" cy="592486"/>
            </a:xfrm>
            <a:prstGeom prst="roundRect">
              <a:avLst/>
            </a:prstGeom>
            <a:solidFill>
              <a:srgbClr val="CFC3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復興古希臘、古羅馬文明</a:t>
              </a:r>
              <a:endParaRPr lang="zh-HK" altLang="en-US" sz="2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CE62693A-3FE9-E5CB-1D3A-E7DD698B28DB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課題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983764B-477F-12FF-BCD3-B0B04C83E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5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2">
            <a:extLst>
              <a:ext uri="{FF2B5EF4-FFF2-40B4-BE49-F238E27FC236}">
                <a16:creationId xmlns:a16="http://schemas.microsoft.com/office/drawing/2014/main" id="{9559014B-61D1-9BD8-4448-9AF1E18FE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84" y="2667803"/>
            <a:ext cx="6908631" cy="784830"/>
          </a:xfrm>
        </p:spPr>
        <p:txBody>
          <a:bodyPr>
            <a:spAutoFit/>
          </a:bodyPr>
          <a:lstStyle/>
          <a:p>
            <a:pPr algn="ctr"/>
            <a:r>
              <a:rPr lang="en-US" altLang="zh-TW" sz="5000" b="1" dirty="0" err="1">
                <a:solidFill>
                  <a:schemeClr val="bg1"/>
                </a:solidFill>
                <a:latin typeface="+mj-ea"/>
              </a:rPr>
              <a:t>i</a:t>
            </a:r>
            <a:r>
              <a:rPr lang="en-US" altLang="zh-TW" sz="5000" b="1" dirty="0">
                <a:solidFill>
                  <a:schemeClr val="bg1"/>
                </a:solidFill>
                <a:latin typeface="+mj-ea"/>
              </a:rPr>
              <a:t>. </a:t>
            </a:r>
            <a:r>
              <a:rPr lang="zh-TW" altLang="en-US" sz="5000" b="1" dirty="0">
                <a:solidFill>
                  <a:schemeClr val="bg1"/>
                </a:solidFill>
                <a:latin typeface="+mj-ea"/>
              </a:rPr>
              <a:t>文藝復興出現的背景</a:t>
            </a:r>
          </a:p>
        </p:txBody>
      </p:sp>
      <p:sp>
        <p:nvSpPr>
          <p:cNvPr id="2" name="文字方塊 4">
            <a:extLst>
              <a:ext uri="{FF2B5EF4-FFF2-40B4-BE49-F238E27FC236}">
                <a16:creationId xmlns:a16="http://schemas.microsoft.com/office/drawing/2014/main" id="{97665331-B633-CD0A-F9B4-B4F365B2FF31}"/>
              </a:ext>
            </a:extLst>
          </p:cNvPr>
          <p:cNvSpPr txBox="1"/>
          <p:nvPr/>
        </p:nvSpPr>
        <p:spPr>
          <a:xfrm>
            <a:off x="3479616" y="3569540"/>
            <a:ext cx="2184765" cy="535027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kumimoji="1" lang="en-US" altLang="zh-HK" sz="2000" dirty="0">
                <a:solidFill>
                  <a:srgbClr val="F9AC1A"/>
                </a:solidFill>
              </a:rPr>
              <a:t>2</a:t>
            </a:r>
            <a:r>
              <a:rPr kumimoji="1" lang="zh-HK" altLang="en-US" sz="2000" dirty="0">
                <a:solidFill>
                  <a:srgbClr val="F9AC1A"/>
                </a:solidFill>
              </a:rPr>
              <a:t>上</a:t>
            </a:r>
            <a:r>
              <a:rPr kumimoji="1" lang="zh-HK" altLang="en-HK" sz="2000" dirty="0">
                <a:solidFill>
                  <a:srgbClr val="F9AC1A"/>
                </a:solidFill>
              </a:rPr>
              <a:t>，</a:t>
            </a:r>
            <a:r>
              <a:rPr kumimoji="1" lang="zh-HK" altLang="en-US" sz="2000" dirty="0">
                <a:solidFill>
                  <a:srgbClr val="F9AC1A"/>
                </a:solidFill>
              </a:rPr>
              <a:t>頁</a:t>
            </a:r>
            <a:r>
              <a:rPr kumimoji="1" lang="en-US" altLang="zh-HK" sz="2000" dirty="0">
                <a:solidFill>
                  <a:srgbClr val="F9AC1A"/>
                </a:solidFill>
              </a:rPr>
              <a:t>6-7</a:t>
            </a:r>
            <a:endParaRPr kumimoji="1" lang="zh-HK" altLang="en-US" sz="2000" dirty="0">
              <a:solidFill>
                <a:srgbClr val="F9AC1A"/>
              </a:solidFill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1909465-13A0-C854-581D-B952D8180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56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6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sp>
        <p:nvSpPr>
          <p:cNvPr id="2" name="文字版面配置區 4">
            <a:extLst>
              <a:ext uri="{FF2B5EF4-FFF2-40B4-BE49-F238E27FC236}">
                <a16:creationId xmlns:a16="http://schemas.microsoft.com/office/drawing/2014/main" id="{393235CD-86CA-2B74-719E-3FEC400BB712}"/>
              </a:ext>
            </a:extLst>
          </p:cNvPr>
          <p:cNvSpPr txBox="1">
            <a:spLocks/>
          </p:cNvSpPr>
          <p:nvPr/>
        </p:nvSpPr>
        <p:spPr>
          <a:xfrm>
            <a:off x="5061310" y="1124621"/>
            <a:ext cx="3619601" cy="209288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latin typeface="Times New Roman" panose="02020603050405020304" pitchFamily="18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TW" altLang="en-US" dirty="0"/>
              <a:t>中古時代後期，隨着歐洲封建社會開始衰落，教會對當時各國的政治、經濟、教育影響力日弱。</a:t>
            </a:r>
            <a:endParaRPr lang="zh-HK" altLang="en-US" dirty="0"/>
          </a:p>
        </p:txBody>
      </p:sp>
      <p:sp>
        <p:nvSpPr>
          <p:cNvPr id="3" name="文字版面配置區 1">
            <a:extLst>
              <a:ext uri="{FF2B5EF4-FFF2-40B4-BE49-F238E27FC236}">
                <a16:creationId xmlns:a16="http://schemas.microsoft.com/office/drawing/2014/main" id="{A7D8EAD6-DDDA-BD62-E041-4AEE317D0C46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課題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1BF9028-7A54-E23D-05EF-CA4AB78AC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16</a:t>
            </a:fld>
            <a:endParaRPr 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2CE5A7F9-369C-926F-6ABA-D818B9AD2759}"/>
              </a:ext>
            </a:extLst>
          </p:cNvPr>
          <p:cNvGrpSpPr/>
          <p:nvPr/>
        </p:nvGrpSpPr>
        <p:grpSpPr>
          <a:xfrm>
            <a:off x="0" y="612000"/>
            <a:ext cx="8894762" cy="6268140"/>
            <a:chOff x="0" y="612000"/>
            <a:chExt cx="8894762" cy="6268140"/>
          </a:xfrm>
        </p:grpSpPr>
        <p:pic>
          <p:nvPicPr>
            <p:cNvPr id="8" name="圖片 6" descr="一張含有 油畫, 馬, 圖畫, 人員 的圖片&#10;&#10;AI 產生的內容可能不正確。">
              <a:extLst>
                <a:ext uri="{FF2B5EF4-FFF2-40B4-BE49-F238E27FC236}">
                  <a16:creationId xmlns:a16="http://schemas.microsoft.com/office/drawing/2014/main" id="{072AE65E-69BB-CDD3-D9F6-D597A5B09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2000"/>
              <a:ext cx="4800599" cy="626814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C9E8931-4021-6963-88F7-7ACC853C5C76}"/>
                </a:ext>
              </a:extLst>
            </p:cNvPr>
            <p:cNvSpPr/>
            <p:nvPr/>
          </p:nvSpPr>
          <p:spPr>
            <a:xfrm>
              <a:off x="4800599" y="5550287"/>
              <a:ext cx="4094163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r>
                <a:rPr lang="zh-TW" altLang="en-US" sz="2400" dirty="0">
                  <a:solidFill>
                    <a:srgbClr val="221E1F"/>
                  </a:solidFill>
                  <a:latin typeface="+mn-ea"/>
                </a:rPr>
                <a:t>描繪歐洲封建社會莊園生活的畫作</a:t>
              </a:r>
              <a:endParaRPr lang="zh-HK" altLang="en-US" sz="2400" dirty="0">
                <a:solidFill>
                  <a:srgbClr val="221E1F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399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6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sp>
        <p:nvSpPr>
          <p:cNvPr id="2" name="文字版面配置區 4">
            <a:extLst>
              <a:ext uri="{FF2B5EF4-FFF2-40B4-BE49-F238E27FC236}">
                <a16:creationId xmlns:a16="http://schemas.microsoft.com/office/drawing/2014/main" id="{393235CD-86CA-2B74-719E-3FEC400BB712}"/>
              </a:ext>
            </a:extLst>
          </p:cNvPr>
          <p:cNvSpPr txBox="1">
            <a:spLocks/>
          </p:cNvSpPr>
          <p:nvPr/>
        </p:nvSpPr>
        <p:spPr>
          <a:xfrm>
            <a:off x="4572000" y="1375347"/>
            <a:ext cx="4208929" cy="182101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latin typeface="Times New Roman" panose="02020603050405020304" pitchFamily="18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TW" altLang="en-US" dirty="0"/>
              <a:t>農民離開莊園，到自治城市定居。</a:t>
            </a:r>
            <a:endParaRPr lang="en-HK" altLang="zh-TW" dirty="0"/>
          </a:p>
          <a:p>
            <a:r>
              <a:rPr lang="zh-HK" altLang="en-US" dirty="0"/>
              <a:t>許多大學興起，人們開始研習新興的實用科學。</a:t>
            </a:r>
          </a:p>
        </p:txBody>
      </p:sp>
      <p:sp>
        <p:nvSpPr>
          <p:cNvPr id="7" name="文字版面配置區 1">
            <a:extLst>
              <a:ext uri="{FF2B5EF4-FFF2-40B4-BE49-F238E27FC236}">
                <a16:creationId xmlns:a16="http://schemas.microsoft.com/office/drawing/2014/main" id="{7924449B-5DB3-11C0-0631-BF5BD6A65849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課題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C39ADC14-D04A-5EDB-D6D5-8BCC6DD79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17</a:t>
            </a:fld>
            <a:endParaRPr 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0A9136C0-431C-A91C-5D44-7487375652E0}"/>
              </a:ext>
            </a:extLst>
          </p:cNvPr>
          <p:cNvGrpSpPr/>
          <p:nvPr/>
        </p:nvGrpSpPr>
        <p:grpSpPr>
          <a:xfrm>
            <a:off x="1" y="611876"/>
            <a:ext cx="8008122" cy="6268150"/>
            <a:chOff x="1" y="611876"/>
            <a:chExt cx="8008122" cy="6268150"/>
          </a:xfrm>
        </p:grpSpPr>
        <p:pic>
          <p:nvPicPr>
            <p:cNvPr id="3" name="Picture 11" descr="C:\Documents and Settings\Owner\桌面\zoe-ppt\S2T1\images\Decameron3.jpg">
              <a:extLst>
                <a:ext uri="{FF2B5EF4-FFF2-40B4-BE49-F238E27FC236}">
                  <a16:creationId xmlns:a16="http://schemas.microsoft.com/office/drawing/2014/main" id="{697ECAB7-2A79-8FDF-96C9-19B3AC5753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58" t="491" b="4411"/>
            <a:stretch/>
          </p:blipFill>
          <p:spPr bwMode="auto">
            <a:xfrm>
              <a:off x="1" y="611876"/>
              <a:ext cx="4369108" cy="6268150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91489C8-77F0-4B52-4F25-9DC9BDEDB373}"/>
                </a:ext>
              </a:extLst>
            </p:cNvPr>
            <p:cNvSpPr/>
            <p:nvPr/>
          </p:nvSpPr>
          <p:spPr>
            <a:xfrm>
              <a:off x="4369109" y="5661877"/>
              <a:ext cx="3639014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zh-TW" altLang="en-US" sz="2400" dirty="0">
                  <a:solidFill>
                    <a:srgbClr val="221E1F"/>
                  </a:solidFill>
                  <a:latin typeface="+mn-ea"/>
                </a:rPr>
                <a:t>文藝復興時期的文學經典</a:t>
              </a:r>
              <a:r>
                <a:rPr lang="en-US" altLang="zh-TW" sz="2400" dirty="0">
                  <a:solidFill>
                    <a:srgbClr val="221E1F"/>
                  </a:solidFill>
                  <a:latin typeface="+mn-ea"/>
                </a:rPr>
                <a:t>《</a:t>
              </a:r>
              <a:r>
                <a:rPr lang="zh-TW" altLang="en-US" sz="2400" dirty="0">
                  <a:solidFill>
                    <a:srgbClr val="221E1F"/>
                  </a:solidFill>
                  <a:latin typeface="+mn-ea"/>
                </a:rPr>
                <a:t>十日談</a:t>
              </a:r>
              <a:r>
                <a:rPr lang="en-US" altLang="zh-TW" sz="2400" dirty="0">
                  <a:solidFill>
                    <a:srgbClr val="221E1F"/>
                  </a:solidFill>
                  <a:latin typeface="+mn-ea"/>
                </a:rPr>
                <a:t>》</a:t>
              </a:r>
              <a:endParaRPr lang="zh-HK" altLang="en-US" sz="2400" dirty="0">
                <a:solidFill>
                  <a:srgbClr val="221E1F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348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6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sp>
        <p:nvSpPr>
          <p:cNvPr id="2" name="文字版面配置區 4">
            <a:extLst>
              <a:ext uri="{FF2B5EF4-FFF2-40B4-BE49-F238E27FC236}">
                <a16:creationId xmlns:a16="http://schemas.microsoft.com/office/drawing/2014/main" id="{393235CD-86CA-2B74-719E-3FEC400BB712}"/>
              </a:ext>
            </a:extLst>
          </p:cNvPr>
          <p:cNvSpPr txBox="1">
            <a:spLocks/>
          </p:cNvSpPr>
          <p:nvPr/>
        </p:nvSpPr>
        <p:spPr>
          <a:xfrm>
            <a:off x="323645" y="1019429"/>
            <a:ext cx="8496710" cy="89255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latin typeface="Times New Roman" panose="02020603050405020304" pitchFamily="18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TW" altLang="en-US" dirty="0"/>
              <a:t>伊斯蘭文明逐漸傳入歐洲，帶來天文學及醫學等方面的新知識，也有助促成文藝復興的發生。</a:t>
            </a:r>
            <a:endParaRPr lang="zh-HK" altLang="en-US" dirty="0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025E3EA7-B885-C1E6-0B84-0001622157E2}"/>
              </a:ext>
            </a:extLst>
          </p:cNvPr>
          <p:cNvGrpSpPr/>
          <p:nvPr/>
        </p:nvGrpSpPr>
        <p:grpSpPr>
          <a:xfrm>
            <a:off x="989519" y="2295198"/>
            <a:ext cx="7476055" cy="3952488"/>
            <a:chOff x="989519" y="2295198"/>
            <a:chExt cx="7476055" cy="3952488"/>
          </a:xfrm>
        </p:grpSpPr>
        <p:pic>
          <p:nvPicPr>
            <p:cNvPr id="7" name="圖片 7">
              <a:extLst>
                <a:ext uri="{FF2B5EF4-FFF2-40B4-BE49-F238E27FC236}">
                  <a16:creationId xmlns:a16="http://schemas.microsoft.com/office/drawing/2014/main" id="{338CBAE3-915D-6F2F-06DF-FE2FD5472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5" t="1078"/>
            <a:stretch/>
          </p:blipFill>
          <p:spPr>
            <a:xfrm>
              <a:off x="989519" y="2295198"/>
              <a:ext cx="3951192" cy="395248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E317201-ABC0-EF68-C4AB-A9A1FD165594}"/>
                </a:ext>
              </a:extLst>
            </p:cNvPr>
            <p:cNvSpPr/>
            <p:nvPr/>
          </p:nvSpPr>
          <p:spPr>
            <a:xfrm>
              <a:off x="4785463" y="5211130"/>
              <a:ext cx="3680111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zh-TW" altLang="en-US" sz="2400" dirty="0">
                  <a:solidFill>
                    <a:srgbClr val="221E1F"/>
                  </a:solidFill>
                  <a:latin typeface="+mn-ea"/>
                </a:rPr>
                <a:t>描繪中古時代歐洲與穆斯林數學家互相交流的畫作</a:t>
              </a:r>
              <a:endParaRPr lang="zh-HK" altLang="en-US" sz="2400" dirty="0">
                <a:solidFill>
                  <a:srgbClr val="221E1F"/>
                </a:solidFill>
                <a:latin typeface="+mn-ea"/>
              </a:endParaRPr>
            </a:p>
          </p:txBody>
        </p:sp>
      </p:grpSp>
      <p:sp>
        <p:nvSpPr>
          <p:cNvPr id="3" name="文字版面配置區 1">
            <a:extLst>
              <a:ext uri="{FF2B5EF4-FFF2-40B4-BE49-F238E27FC236}">
                <a16:creationId xmlns:a16="http://schemas.microsoft.com/office/drawing/2014/main" id="{245AAE09-88FF-2F99-AD3A-CE27F748D9EE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課題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368410B-8153-573D-7CB9-B0AB42AE9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28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7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pic>
        <p:nvPicPr>
          <p:cNvPr id="4" name="圖片 10" descr="一張含有 文字, 螢幕擷取畫面 的圖片&#10;&#10;AI 產生的內容可能不正確。">
            <a:hlinkClick r:id="rId3"/>
            <a:extLst>
              <a:ext uri="{FF2B5EF4-FFF2-40B4-BE49-F238E27FC236}">
                <a16:creationId xmlns:a16="http://schemas.microsoft.com/office/drawing/2014/main" id="{6651A89A-5662-C9C4-BA6D-48A009F7F2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11"/>
          <a:stretch>
            <a:fillRect/>
          </a:stretch>
        </p:blipFill>
        <p:spPr>
          <a:xfrm>
            <a:off x="0" y="2349758"/>
            <a:ext cx="9152998" cy="2718924"/>
          </a:xfrm>
          <a:prstGeom prst="rect">
            <a:avLst/>
          </a:prstGeom>
        </p:spPr>
      </p:pic>
      <p:pic>
        <p:nvPicPr>
          <p:cNvPr id="10" name="Picture 9">
            <a:hlinkClick r:id="rId3"/>
            <a:extLst>
              <a:ext uri="{FF2B5EF4-FFF2-40B4-BE49-F238E27FC236}">
                <a16:creationId xmlns:a16="http://schemas.microsoft.com/office/drawing/2014/main" id="{673D19D4-1259-7DC1-41AD-0AD59FB0A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0862" y="4897232"/>
            <a:ext cx="723900" cy="723900"/>
          </a:xfrm>
          <a:prstGeom prst="rect">
            <a:avLst/>
          </a:prstGeom>
        </p:spPr>
      </p:pic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24D411C8-2341-C150-E50D-D41D217BC2C3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課題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2A95361-463B-E5FB-B6F8-2FB4EBA78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19</a:t>
            </a:fld>
            <a:endParaRPr 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C17E43D-4F95-83B3-6F12-32E44EA12296}"/>
              </a:ext>
            </a:extLst>
          </p:cNvPr>
          <p:cNvSpPr txBox="1"/>
          <p:nvPr/>
        </p:nvSpPr>
        <p:spPr>
          <a:xfrm>
            <a:off x="2656635" y="1677763"/>
            <a:ext cx="3830730" cy="472248"/>
          </a:xfrm>
          <a:prstGeom prst="roundRect">
            <a:avLst>
              <a:gd name="adj" fmla="val 50000"/>
            </a:avLst>
          </a:prstGeom>
          <a:solidFill>
            <a:srgbClr val="CC9E36"/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+mn-cs"/>
              </a:rPr>
              <a:t>文藝復興出現的背景</a:t>
            </a:r>
          </a:p>
        </p:txBody>
      </p:sp>
    </p:spTree>
    <p:extLst>
      <p:ext uri="{BB962C8B-B14F-4D97-AF65-F5344CB8AC3E}">
        <p14:creationId xmlns:p14="http://schemas.microsoft.com/office/powerpoint/2010/main" val="242644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hlinkClick r:id="rId3"/>
            <a:extLst>
              <a:ext uri="{FF2B5EF4-FFF2-40B4-BE49-F238E27FC236}">
                <a16:creationId xmlns:a16="http://schemas.microsoft.com/office/drawing/2014/main" id="{712BC2F0-12B8-EF8B-52CC-AF428FCCA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99" y="1589826"/>
            <a:ext cx="7964129" cy="4479823"/>
          </a:xfrm>
          <a:prstGeom prst="rect">
            <a:avLst/>
          </a:prstGeom>
        </p:spPr>
      </p:pic>
      <p:sp>
        <p:nvSpPr>
          <p:cNvPr id="5" name="文字版面配置區 1">
            <a:extLst>
              <a:ext uri="{FF2B5EF4-FFF2-40B4-BE49-F238E27FC236}">
                <a16:creationId xmlns:a16="http://schemas.microsoft.com/office/drawing/2014/main" id="{DE633AFB-DAD0-3060-D01E-F75CFC83322E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課題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6-99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E2CA70-0229-6717-1A4E-197CAA4E2F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58" y="920046"/>
            <a:ext cx="2672000" cy="360000"/>
          </a:xfrm>
          <a:prstGeom prst="rect">
            <a:avLst/>
          </a:prstGeom>
        </p:spPr>
      </p:pic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7AB78056-8FA2-C83E-0400-73521DD5E8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2884" y="5677604"/>
            <a:ext cx="723900" cy="7239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00F62EC-F2D0-76FE-33C1-DEBAA4B15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5984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2">
            <a:extLst>
              <a:ext uri="{FF2B5EF4-FFF2-40B4-BE49-F238E27FC236}">
                <a16:creationId xmlns:a16="http://schemas.microsoft.com/office/drawing/2014/main" id="{9559014B-61D1-9BD8-4448-9AF1E18FE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84" y="2270754"/>
            <a:ext cx="6908631" cy="1477328"/>
          </a:xfrm>
        </p:spPr>
        <p:txBody>
          <a:bodyPr>
            <a:spAutoFit/>
          </a:bodyPr>
          <a:lstStyle/>
          <a:p>
            <a:pPr algn="ctr"/>
            <a:r>
              <a:rPr lang="en-US" altLang="zh-TW" sz="5000" b="1" dirty="0">
                <a:solidFill>
                  <a:schemeClr val="bg1"/>
                </a:solidFill>
                <a:latin typeface="+mj-ea"/>
              </a:rPr>
              <a:t>ii. </a:t>
            </a:r>
            <a:r>
              <a:rPr lang="zh-TW" altLang="en-US" sz="5000" b="1" dirty="0">
                <a:solidFill>
                  <a:schemeClr val="bg1"/>
                </a:solidFill>
                <a:latin typeface="+mj-ea"/>
              </a:rPr>
              <a:t>文藝復興</a:t>
            </a:r>
            <a:br>
              <a:rPr lang="en-HK" altLang="zh-TW" sz="5000" b="1" dirty="0">
                <a:solidFill>
                  <a:schemeClr val="bg1"/>
                </a:solidFill>
                <a:latin typeface="+mj-ea"/>
              </a:rPr>
            </a:br>
            <a:r>
              <a:rPr lang="zh-TW" altLang="en-US" sz="5000" b="1" dirty="0">
                <a:solidFill>
                  <a:schemeClr val="bg1"/>
                </a:solidFill>
                <a:latin typeface="+mj-ea"/>
              </a:rPr>
              <a:t>發源於意大利的原因</a:t>
            </a:r>
          </a:p>
        </p:txBody>
      </p:sp>
      <p:sp>
        <p:nvSpPr>
          <p:cNvPr id="2" name="文字方塊 4">
            <a:extLst>
              <a:ext uri="{FF2B5EF4-FFF2-40B4-BE49-F238E27FC236}">
                <a16:creationId xmlns:a16="http://schemas.microsoft.com/office/drawing/2014/main" id="{97665331-B633-CD0A-F9B4-B4F365B2FF31}"/>
              </a:ext>
            </a:extLst>
          </p:cNvPr>
          <p:cNvSpPr txBox="1"/>
          <p:nvPr/>
        </p:nvSpPr>
        <p:spPr>
          <a:xfrm>
            <a:off x="3479616" y="3859180"/>
            <a:ext cx="2184765" cy="535027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kumimoji="1" lang="en-US" altLang="zh-HK" sz="2000" dirty="0">
                <a:solidFill>
                  <a:srgbClr val="F9AC1A"/>
                </a:solidFill>
              </a:rPr>
              <a:t>2</a:t>
            </a:r>
            <a:r>
              <a:rPr kumimoji="1" lang="zh-HK" altLang="en-US" sz="2000" dirty="0">
                <a:solidFill>
                  <a:srgbClr val="F9AC1A"/>
                </a:solidFill>
              </a:rPr>
              <a:t>上</a:t>
            </a:r>
            <a:r>
              <a:rPr kumimoji="1" lang="zh-HK" altLang="en-HK" sz="2000" dirty="0">
                <a:solidFill>
                  <a:srgbClr val="F9AC1A"/>
                </a:solidFill>
              </a:rPr>
              <a:t>，</a:t>
            </a:r>
            <a:r>
              <a:rPr kumimoji="1" lang="zh-HK" altLang="en-US" sz="2000" dirty="0">
                <a:solidFill>
                  <a:srgbClr val="F9AC1A"/>
                </a:solidFill>
              </a:rPr>
              <a:t>頁</a:t>
            </a:r>
            <a:r>
              <a:rPr kumimoji="1" lang="en-US" altLang="zh-HK" sz="2000" dirty="0">
                <a:solidFill>
                  <a:srgbClr val="F9AC1A"/>
                </a:solidFill>
              </a:rPr>
              <a:t>8-10</a:t>
            </a:r>
            <a:endParaRPr kumimoji="1" lang="zh-HK" altLang="en-US" sz="2000" dirty="0">
              <a:solidFill>
                <a:srgbClr val="F9AC1A"/>
              </a:solidFill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A29EACA-9C35-0BAB-029C-D06B0C6CB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12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8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7377C3C2-610B-D675-D7DE-0C660A6E5CD8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課題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8A045FA-D166-4840-5801-524437A00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pPr/>
              <a:t>21</a:t>
            </a:fld>
            <a:endParaRPr 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076F594A-87D6-AA40-24D5-B514C9E429E4}"/>
              </a:ext>
            </a:extLst>
          </p:cNvPr>
          <p:cNvGrpSpPr/>
          <p:nvPr/>
        </p:nvGrpSpPr>
        <p:grpSpPr>
          <a:xfrm>
            <a:off x="-4863" y="-122708"/>
            <a:ext cx="9143463" cy="6980708"/>
            <a:chOff x="-4863" y="-122708"/>
            <a:chExt cx="9143463" cy="6980708"/>
          </a:xfrm>
        </p:grpSpPr>
        <p:pic>
          <p:nvPicPr>
            <p:cNvPr id="11" name="圖片 17" descr="一張含有 油畫, 文字, 藝術, 海報 的圖片&#10;&#10;AI 產生的內容可能不正確。">
              <a:extLst>
                <a:ext uri="{FF2B5EF4-FFF2-40B4-BE49-F238E27FC236}">
                  <a16:creationId xmlns:a16="http://schemas.microsoft.com/office/drawing/2014/main" id="{703478F6-1FF2-01FE-0FD6-7E98831F6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9" t="5322" r="4691" b="48495"/>
            <a:stretch>
              <a:fillRect/>
            </a:stretch>
          </p:blipFill>
          <p:spPr>
            <a:xfrm>
              <a:off x="-4863" y="-122708"/>
              <a:ext cx="9143463" cy="6980708"/>
            </a:xfrm>
            <a:prstGeom prst="rect">
              <a:avLst/>
            </a:prstGeom>
            <a:ln>
              <a:noFill/>
            </a:ln>
            <a:effectLst>
              <a:softEdge rad="0"/>
            </a:effec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0E70E37-F9DA-468C-E251-33D7A218DF38}"/>
                </a:ext>
              </a:extLst>
            </p:cNvPr>
            <p:cNvSpPr/>
            <p:nvPr/>
          </p:nvSpPr>
          <p:spPr>
            <a:xfrm>
              <a:off x="-4862" y="6396335"/>
              <a:ext cx="3234759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zh-TW" altLang="en-US" sz="2400" dirty="0">
                  <a:solidFill>
                    <a:srgbClr val="221E1F"/>
                  </a:solidFill>
                  <a:latin typeface="+mn-ea"/>
                </a:rPr>
                <a:t>描繪十字軍東征的畫作</a:t>
              </a:r>
              <a:endParaRPr lang="zh-HK" altLang="en-US" sz="2400" dirty="0">
                <a:solidFill>
                  <a:srgbClr val="221E1F"/>
                </a:solidFill>
                <a:latin typeface="+mn-ea"/>
              </a:endParaRPr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20D43203-8F74-A7BF-C037-C7093A212707}"/>
              </a:ext>
            </a:extLst>
          </p:cNvPr>
          <p:cNvSpPr/>
          <p:nvPr/>
        </p:nvSpPr>
        <p:spPr>
          <a:xfrm>
            <a:off x="428771" y="339897"/>
            <a:ext cx="8335190" cy="159943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D8B288-A719-3DFF-DE52-6E79A14ADF75}"/>
              </a:ext>
            </a:extLst>
          </p:cNvPr>
          <p:cNvSpPr txBox="1"/>
          <p:nvPr/>
        </p:nvSpPr>
        <p:spPr>
          <a:xfrm>
            <a:off x="596053" y="462604"/>
            <a:ext cx="29664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55600">
              <a:buAutoNum type="arabicPlain"/>
            </a:pPr>
            <a:r>
              <a:rPr kumimoji="1" lang="zh-HK" altLang="en-US" sz="2800" b="1" dirty="0">
                <a:solidFill>
                  <a:srgbClr val="00A757"/>
                </a:solidFill>
                <a:latin typeface="+mj-ea"/>
                <a:ea typeface="+mj-ea"/>
              </a:rPr>
              <a:t>海外貿易發達</a:t>
            </a:r>
            <a:endParaRPr kumimoji="1" lang="en-HK" altLang="zh-HK" sz="2800" b="1" dirty="0">
              <a:solidFill>
                <a:srgbClr val="00A757"/>
              </a:solidFill>
              <a:latin typeface="+mj-ea"/>
              <a:ea typeface="+mj-ea"/>
            </a:endParaRPr>
          </a:p>
        </p:txBody>
      </p:sp>
      <p:sp>
        <p:nvSpPr>
          <p:cNvPr id="9" name="文字版面配置區 4">
            <a:extLst>
              <a:ext uri="{FF2B5EF4-FFF2-40B4-BE49-F238E27FC236}">
                <a16:creationId xmlns:a16="http://schemas.microsoft.com/office/drawing/2014/main" id="{76B01920-9FED-2B13-6397-943B9F6F9452}"/>
              </a:ext>
            </a:extLst>
          </p:cNvPr>
          <p:cNvSpPr txBox="1">
            <a:spLocks/>
          </p:cNvSpPr>
          <p:nvPr/>
        </p:nvSpPr>
        <p:spPr>
          <a:xfrm>
            <a:off x="635961" y="962793"/>
            <a:ext cx="8128000" cy="892552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TW" sz="2600" dirty="0">
                <a:latin typeface="+mn-ea"/>
              </a:rPr>
              <a:t>11-13</a:t>
            </a:r>
            <a:r>
              <a:rPr lang="zh-TW" altLang="en-US" sz="2600" dirty="0">
                <a:latin typeface="+mn-ea"/>
              </a:rPr>
              <a:t>世紀，歐洲各國對西亞、北非等地發動多次十字軍東征，大大促進了東、西方之間的貿易發展。</a:t>
            </a:r>
            <a:endParaRPr lang="zh-HK" altLang="en-US" sz="2600" dirty="0"/>
          </a:p>
        </p:txBody>
      </p:sp>
    </p:spTree>
    <p:extLst>
      <p:ext uri="{BB962C8B-B14F-4D97-AF65-F5344CB8AC3E}">
        <p14:creationId xmlns:p14="http://schemas.microsoft.com/office/powerpoint/2010/main" val="170038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8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sp>
        <p:nvSpPr>
          <p:cNvPr id="9" name="文字版面配置區 4">
            <a:extLst>
              <a:ext uri="{FF2B5EF4-FFF2-40B4-BE49-F238E27FC236}">
                <a16:creationId xmlns:a16="http://schemas.microsoft.com/office/drawing/2014/main" id="{76B01920-9FED-2B13-6397-943B9F6F9452}"/>
              </a:ext>
            </a:extLst>
          </p:cNvPr>
          <p:cNvSpPr txBox="1">
            <a:spLocks/>
          </p:cNvSpPr>
          <p:nvPr/>
        </p:nvSpPr>
        <p:spPr>
          <a:xfrm>
            <a:off x="427498" y="932230"/>
            <a:ext cx="8128000" cy="892552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228600" indent="-22860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latin typeface="+mn-ea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TW" altLang="en-US" dirty="0"/>
              <a:t>由於意大利位處歐洲大陸的中心，不少意大利城市如威尼斯、熱那亞和佛羅倫斯等的商業貿易十分繁盛。</a:t>
            </a:r>
            <a:endParaRPr lang="zh-HK" altLang="en-US" dirty="0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E7296494-36A1-9082-7CFD-3EBF699D8898}"/>
              </a:ext>
            </a:extLst>
          </p:cNvPr>
          <p:cNvGrpSpPr/>
          <p:nvPr/>
        </p:nvGrpSpPr>
        <p:grpSpPr>
          <a:xfrm>
            <a:off x="412750" y="1895943"/>
            <a:ext cx="8318500" cy="4596932"/>
            <a:chOff x="412750" y="1895943"/>
            <a:chExt cx="8318500" cy="4596932"/>
          </a:xfrm>
        </p:grpSpPr>
        <p:pic>
          <p:nvPicPr>
            <p:cNvPr id="2" name="圖片 5" descr="一張含有 地圖, 文字, 地圖集 的圖片&#10;&#10;AI 產生的內容可能不正確。">
              <a:extLst>
                <a:ext uri="{FF2B5EF4-FFF2-40B4-BE49-F238E27FC236}">
                  <a16:creationId xmlns:a16="http://schemas.microsoft.com/office/drawing/2014/main" id="{AB967EF7-21ED-375A-6F38-D1E4327435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5" t="1705" r="1217" b="1338"/>
            <a:stretch/>
          </p:blipFill>
          <p:spPr>
            <a:xfrm>
              <a:off x="412750" y="2357609"/>
              <a:ext cx="7044810" cy="4135266"/>
            </a:xfrm>
            <a:prstGeom prst="rect">
              <a:avLst/>
            </a:prstGeom>
          </p:spPr>
        </p:pic>
        <p:pic>
          <p:nvPicPr>
            <p:cNvPr id="4" name="圖片 7" descr="一張含有 文字, 螢幕擷取畫面, 字型, 數字 的圖片&#10;&#10;AI 產生的內容可能不正確。">
              <a:extLst>
                <a:ext uri="{FF2B5EF4-FFF2-40B4-BE49-F238E27FC236}">
                  <a16:creationId xmlns:a16="http://schemas.microsoft.com/office/drawing/2014/main" id="{AAFCE7D8-7207-DDD9-B8DA-632468A28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6290" y="2523418"/>
              <a:ext cx="1754960" cy="146573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F7CB725-ABBE-EC27-A808-F6EDA365C920}"/>
                </a:ext>
              </a:extLst>
            </p:cNvPr>
            <p:cNvSpPr txBox="1"/>
            <p:nvPr/>
          </p:nvSpPr>
          <p:spPr>
            <a:xfrm>
              <a:off x="412750" y="1895943"/>
              <a:ext cx="45720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69875" indent="-269875">
                <a:buSzPct val="110000"/>
                <a:buBlip>
                  <a:blip r:embed="rId5"/>
                </a:buBlip>
              </a:pPr>
              <a:r>
                <a:rPr kumimoji="1" lang="en-US" altLang="zh-HK" sz="2400" b="1" dirty="0">
                  <a:solidFill>
                    <a:srgbClr val="F6A347"/>
                  </a:solidFill>
                  <a:latin typeface="+mj-ea"/>
                  <a:ea typeface="+mj-ea"/>
                </a:rPr>
                <a:t>14</a:t>
              </a:r>
              <a:r>
                <a:rPr kumimoji="1" lang="zh-HK" altLang="en-US" sz="2400" b="1" dirty="0">
                  <a:solidFill>
                    <a:srgbClr val="F6A347"/>
                  </a:solidFill>
                  <a:latin typeface="+mj-ea"/>
                  <a:ea typeface="+mj-ea"/>
                </a:rPr>
                <a:t>世紀意大利貿易路線圖</a:t>
              </a:r>
              <a:endParaRPr kumimoji="1" lang="en-HK" altLang="zh-HK" sz="2400" b="1" dirty="0">
                <a:solidFill>
                  <a:srgbClr val="F6A347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11" name="Picture 10">
            <a:hlinkClick r:id="rId6"/>
            <a:extLst>
              <a:ext uri="{FF2B5EF4-FFF2-40B4-BE49-F238E27FC236}">
                <a16:creationId xmlns:a16="http://schemas.microsoft.com/office/drawing/2014/main" id="{6A7B37BB-983D-337B-BB64-587AD83CA2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4180" y="5767025"/>
            <a:ext cx="723900" cy="723900"/>
          </a:xfrm>
          <a:prstGeom prst="rect">
            <a:avLst/>
          </a:prstGeom>
        </p:spPr>
      </p:pic>
      <p:sp>
        <p:nvSpPr>
          <p:cNvPr id="3" name="文字版面配置區 1">
            <a:extLst>
              <a:ext uri="{FF2B5EF4-FFF2-40B4-BE49-F238E27FC236}">
                <a16:creationId xmlns:a16="http://schemas.microsoft.com/office/drawing/2014/main" id="{0253F53C-3E39-A402-00EE-DC34C26CD94A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課題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6DEC6ADC-649F-D600-43DF-9AB9AAAE3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8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8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EE8794E9-74E7-5326-D97A-7AA98A9C8570}"/>
              </a:ext>
            </a:extLst>
          </p:cNvPr>
          <p:cNvGrpSpPr/>
          <p:nvPr/>
        </p:nvGrpSpPr>
        <p:grpSpPr>
          <a:xfrm>
            <a:off x="615295" y="1315248"/>
            <a:ext cx="7913412" cy="4790584"/>
            <a:chOff x="615295" y="1315248"/>
            <a:chExt cx="7913412" cy="4790584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F0AB29B8-2C0F-C29A-9457-4C3E4A22D49C}"/>
                </a:ext>
              </a:extLst>
            </p:cNvPr>
            <p:cNvSpPr/>
            <p:nvPr/>
          </p:nvSpPr>
          <p:spPr>
            <a:xfrm>
              <a:off x="615295" y="1749070"/>
              <a:ext cx="7913412" cy="4356762"/>
            </a:xfrm>
            <a:prstGeom prst="roundRect">
              <a:avLst>
                <a:gd name="adj" fmla="val 7542"/>
              </a:avLst>
            </a:prstGeom>
            <a:solidFill>
              <a:schemeClr val="bg1"/>
            </a:solidFill>
            <a:ln w="25400">
              <a:solidFill>
                <a:srgbClr val="19A8D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indent="-457200" eaLnBrk="1" hangingPunct="1">
                <a:lnSpc>
                  <a:spcPct val="100000"/>
                </a:lnSpc>
                <a:spcBef>
                  <a:spcPts val="1200"/>
                </a:spcBef>
                <a:buFont typeface="+mj-lt"/>
                <a:buAutoNum type="arabicPeriod"/>
              </a:pPr>
              <a:endParaRPr lang="en-US" altLang="zh-TW" sz="1800" dirty="0">
                <a:latin typeface="+mn-ea"/>
                <a:ea typeface="+mn-ea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07545C1-77B6-39F4-B19F-A558C8005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145" y="1315248"/>
              <a:ext cx="1308100" cy="355600"/>
            </a:xfrm>
            <a:prstGeom prst="rect">
              <a:avLst/>
            </a:prstGeom>
          </p:spPr>
        </p:pic>
        <p:sp>
          <p:nvSpPr>
            <p:cNvPr id="12" name="文字版面配置區 1">
              <a:extLst>
                <a:ext uri="{FF2B5EF4-FFF2-40B4-BE49-F238E27FC236}">
                  <a16:creationId xmlns:a16="http://schemas.microsoft.com/office/drawing/2014/main" id="{C806C0E1-09F8-F514-E71D-AB4C7371A8ED}"/>
                </a:ext>
              </a:extLst>
            </p:cNvPr>
            <p:cNvSpPr txBox="1">
              <a:spLocks/>
            </p:cNvSpPr>
            <p:nvPr/>
          </p:nvSpPr>
          <p:spPr>
            <a:xfrm>
              <a:off x="840137" y="2056155"/>
              <a:ext cx="7341805" cy="892552"/>
            </a:xfrm>
            <a:prstGeom prst="rect">
              <a:avLst/>
            </a:prstGeom>
          </p:spPr>
          <p:txBody>
            <a:bodyPr anchor="t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eaLnBrk="1" hangingPunct="1">
                <a:lnSpc>
                  <a:spcPct val="100000"/>
                </a:lnSpc>
                <a:spcBef>
                  <a:spcPts val="1200"/>
                </a:spcBef>
                <a:buFontTx/>
                <a:buNone/>
              </a:pPr>
              <a:r>
                <a:rPr lang="zh-TW" altLang="en-US" sz="2600" b="1" dirty="0">
                  <a:solidFill>
                    <a:srgbClr val="19A8D2"/>
                  </a:solidFill>
                  <a:latin typeface="+mn-ea"/>
                </a:rPr>
                <a:t>根據地圖，意大利如何成為歐洲與東方貿易之間的中介人？</a:t>
              </a:r>
              <a:endParaRPr lang="en-US" altLang="zh-TW" sz="2600" b="1" dirty="0">
                <a:solidFill>
                  <a:srgbClr val="19A8D2"/>
                </a:solidFill>
                <a:latin typeface="+mn-ea"/>
              </a:endParaRPr>
            </a:p>
          </p:txBody>
        </p:sp>
        <p:sp>
          <p:nvSpPr>
            <p:cNvPr id="20" name="文字版面配置區 1">
              <a:extLst>
                <a:ext uri="{FF2B5EF4-FFF2-40B4-BE49-F238E27FC236}">
                  <a16:creationId xmlns:a16="http://schemas.microsoft.com/office/drawing/2014/main" id="{4A65DAE8-40C9-D04C-17B9-58EDC3DB708B}"/>
                </a:ext>
              </a:extLst>
            </p:cNvPr>
            <p:cNvSpPr txBox="1">
              <a:spLocks/>
            </p:cNvSpPr>
            <p:nvPr/>
          </p:nvSpPr>
          <p:spPr>
            <a:xfrm>
              <a:off x="840138" y="2960088"/>
              <a:ext cx="7341806" cy="3019673"/>
            </a:xfrm>
            <a:prstGeom prst="rect">
              <a:avLst/>
            </a:prstGeom>
          </p:spPr>
          <p:txBody>
            <a:bodyPr anchor="t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zh-TW" altLang="en-US" sz="2600" dirty="0">
                  <a:latin typeface="+mn-ea"/>
                </a:rPr>
                <a:t>意大利位處（歐洲 </a:t>
              </a:r>
              <a:r>
                <a:rPr lang="en-US" altLang="zh-TW" sz="2600" dirty="0">
                  <a:latin typeface="+mn-ea"/>
                </a:rPr>
                <a:t>/ </a:t>
              </a:r>
              <a:r>
                <a:rPr lang="zh-TW" altLang="en-US" sz="2600" dirty="0">
                  <a:latin typeface="+mn-ea"/>
                </a:rPr>
                <a:t>亞洲）的中心，往東可前往（君士坦丁堡 </a:t>
              </a:r>
              <a:r>
                <a:rPr lang="en-US" altLang="zh-TW" sz="2600" dirty="0">
                  <a:latin typeface="+mn-ea"/>
                </a:rPr>
                <a:t>/ </a:t>
              </a:r>
              <a:r>
                <a:rPr lang="zh-TW" altLang="en-US" sz="2600" dirty="0">
                  <a:latin typeface="+mn-ea"/>
                </a:rPr>
                <a:t>倫敦），往西則可通往各個重要的西歐和中歐城市。另一方面，意大利位處（黑海 </a:t>
              </a:r>
              <a:r>
                <a:rPr lang="en-US" altLang="zh-TW" sz="2600" dirty="0">
                  <a:latin typeface="+mn-ea"/>
                </a:rPr>
                <a:t>/ </a:t>
              </a:r>
              <a:r>
                <a:rPr lang="zh-TW" altLang="en-US" sz="2600" dirty="0">
                  <a:latin typeface="+mn-ea"/>
                </a:rPr>
                <a:t>地中海）的中央，商人可經由海路從意大利前往北非。</a:t>
              </a:r>
              <a:endParaRPr lang="zh-HK" altLang="en-US" sz="2600" dirty="0">
                <a:latin typeface="+mn-ea"/>
              </a:endParaRPr>
            </a:p>
          </p:txBody>
        </p:sp>
      </p:grp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31EFF53E-8A57-D2ED-6584-1F8146C5CAB4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課題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91590EB-D5B4-6BDD-2205-43DAAE4A1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23</a:t>
            </a:fld>
            <a:endParaRPr lang="en-US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40F999AB-5B84-9FA1-884D-CA4C4EC33CB8}"/>
              </a:ext>
            </a:extLst>
          </p:cNvPr>
          <p:cNvSpPr/>
          <p:nvPr/>
        </p:nvSpPr>
        <p:spPr>
          <a:xfrm>
            <a:off x="2802777" y="3021478"/>
            <a:ext cx="854822" cy="5987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5980503C-9771-F55D-F70F-D14E1285EB71}"/>
              </a:ext>
            </a:extLst>
          </p:cNvPr>
          <p:cNvSpPr/>
          <p:nvPr/>
        </p:nvSpPr>
        <p:spPr>
          <a:xfrm>
            <a:off x="1091379" y="3629077"/>
            <a:ext cx="1991033" cy="5987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54A4B332-E81E-862F-D97F-2A979B09B547}"/>
              </a:ext>
            </a:extLst>
          </p:cNvPr>
          <p:cNvSpPr/>
          <p:nvPr/>
        </p:nvSpPr>
        <p:spPr>
          <a:xfrm>
            <a:off x="1634745" y="4803456"/>
            <a:ext cx="1182780" cy="5987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8998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8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D6D7975D-8016-F01D-BC06-4095459644A2}"/>
              </a:ext>
            </a:extLst>
          </p:cNvPr>
          <p:cNvGrpSpPr/>
          <p:nvPr/>
        </p:nvGrpSpPr>
        <p:grpSpPr>
          <a:xfrm>
            <a:off x="411466" y="725820"/>
            <a:ext cx="8290040" cy="5927017"/>
            <a:chOff x="249238" y="696324"/>
            <a:chExt cx="8290040" cy="5927017"/>
          </a:xfrm>
        </p:grpSpPr>
        <p:pic>
          <p:nvPicPr>
            <p:cNvPr id="2" name="圖片 1" descr="一張含有 建築物, 舊, 大, 水 的圖片&#10;&#10;自動產生的描述">
              <a:extLst>
                <a:ext uri="{FF2B5EF4-FFF2-40B4-BE49-F238E27FC236}">
                  <a16:creationId xmlns:a16="http://schemas.microsoft.com/office/drawing/2014/main" id="{716ABBBF-5A20-A126-DC9F-6A6B302DD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38" y="696324"/>
              <a:ext cx="8290040" cy="57965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F58713C-99D6-27A1-89CF-87656B7D3ACB}"/>
                </a:ext>
              </a:extLst>
            </p:cNvPr>
            <p:cNvSpPr/>
            <p:nvPr/>
          </p:nvSpPr>
          <p:spPr>
            <a:xfrm>
              <a:off x="249238" y="6161676"/>
              <a:ext cx="6445045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zh-TW" altLang="en-US" sz="2400" dirty="0">
                  <a:solidFill>
                    <a:srgbClr val="221E1F"/>
                  </a:solidFill>
                  <a:latin typeface="+mn-ea"/>
                </a:rPr>
                <a:t>描繪文藝復興時期威尼斯港口繁華盛況的畫作</a:t>
              </a:r>
              <a:endParaRPr lang="zh-HK" altLang="en-US" sz="2400" dirty="0">
                <a:solidFill>
                  <a:srgbClr val="221E1F"/>
                </a:solidFill>
                <a:latin typeface="+mn-ea"/>
              </a:endParaRPr>
            </a:p>
          </p:txBody>
        </p:sp>
      </p:grpSp>
      <p:sp>
        <p:nvSpPr>
          <p:cNvPr id="7" name="文字版面配置區 4">
            <a:extLst>
              <a:ext uri="{FF2B5EF4-FFF2-40B4-BE49-F238E27FC236}">
                <a16:creationId xmlns:a16="http://schemas.microsoft.com/office/drawing/2014/main" id="{9F9E3B9A-124F-70B4-B7CD-718BB5C678C8}"/>
              </a:ext>
            </a:extLst>
          </p:cNvPr>
          <p:cNvSpPr txBox="1">
            <a:spLocks/>
          </p:cNvSpPr>
          <p:nvPr/>
        </p:nvSpPr>
        <p:spPr>
          <a:xfrm>
            <a:off x="1793240" y="981290"/>
            <a:ext cx="6701831" cy="89255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457200" indent="-368300" algn="l">
              <a:buFont typeface="Arial" panose="020B0604020202020204" pitchFamily="34" charset="0"/>
              <a:buChar char="•"/>
            </a:pPr>
            <a:r>
              <a:rPr lang="zh-TW" altLang="en-US" sz="2600" dirty="0">
                <a:solidFill>
                  <a:schemeClr val="tx1"/>
                </a:solidFill>
              </a:rPr>
              <a:t>富裕的經濟生活為學術研究和文藝創作，提供了理想的物質條件。</a:t>
            </a:r>
          </a:p>
        </p:txBody>
      </p:sp>
      <p:sp>
        <p:nvSpPr>
          <p:cNvPr id="3" name="文字版面配置區 1">
            <a:extLst>
              <a:ext uri="{FF2B5EF4-FFF2-40B4-BE49-F238E27FC236}">
                <a16:creationId xmlns:a16="http://schemas.microsoft.com/office/drawing/2014/main" id="{3293B1AB-6EC8-E877-DB52-2CF1D4448C60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課題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AD9C884A-B76B-F8BE-D86C-9998D9EBF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6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>
            <a:extLst>
              <a:ext uri="{FF2B5EF4-FFF2-40B4-BE49-F238E27FC236}">
                <a16:creationId xmlns:a16="http://schemas.microsoft.com/office/drawing/2014/main" id="{363B45B4-A27A-89D3-0000-83DA6A510E6B}"/>
              </a:ext>
            </a:extLst>
          </p:cNvPr>
          <p:cNvGrpSpPr/>
          <p:nvPr/>
        </p:nvGrpSpPr>
        <p:grpSpPr>
          <a:xfrm>
            <a:off x="0" y="2682110"/>
            <a:ext cx="9144000" cy="4175890"/>
            <a:chOff x="0" y="2682110"/>
            <a:chExt cx="9144000" cy="4175890"/>
          </a:xfrm>
        </p:grpSpPr>
        <p:pic>
          <p:nvPicPr>
            <p:cNvPr id="2" name="圖片 12">
              <a:extLst>
                <a:ext uri="{FF2B5EF4-FFF2-40B4-BE49-F238E27FC236}">
                  <a16:creationId xmlns:a16="http://schemas.microsoft.com/office/drawing/2014/main" id="{776DF772-E79D-C897-C967-BB0AC84B0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883515"/>
              <a:ext cx="9144000" cy="3974485"/>
            </a:xfrm>
            <a:prstGeom prst="rect">
              <a:avLst/>
            </a:prstGeom>
          </p:spPr>
        </p:pic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E694A6B8-A4B2-4FC6-96E6-FC0986587611}"/>
                </a:ext>
              </a:extLst>
            </p:cNvPr>
            <p:cNvSpPr txBox="1"/>
            <p:nvPr/>
          </p:nvSpPr>
          <p:spPr>
            <a:xfrm>
              <a:off x="3891239" y="2682110"/>
              <a:ext cx="5204255" cy="472248"/>
            </a:xfrm>
            <a:prstGeom prst="roundRect">
              <a:avLst>
                <a:gd name="adj" fmla="val 50000"/>
              </a:avLst>
            </a:prstGeom>
            <a:solidFill>
              <a:srgbClr val="CC9E36"/>
            </a:solidFill>
          </p:spPr>
          <p:txBody>
            <a:bodyPr wrap="square" lIns="36000" tIns="36000" rIns="36000" bIns="36000" rtlCol="0" anchor="ctr">
              <a:noAutofit/>
            </a:bodyPr>
            <a:lstStyle/>
            <a:p>
              <a:pPr lvl="0" algn="ctr" defTabSz="914400">
                <a:defRPr/>
              </a:pPr>
              <a:r>
                <a:rPr kumimoji="1" lang="zh-TW" altLang="en-US" sz="2600" b="1" dirty="0">
                  <a:solidFill>
                    <a:srgbClr val="FFFFFF"/>
                  </a:solidFill>
                  <a:latin typeface="+mn-ea"/>
                </a:rPr>
                <a:t>文藝復興的推動者</a:t>
              </a:r>
              <a:r>
                <a:rPr kumimoji="1" lang="en-US" altLang="zh-TW" sz="2600" b="1" dirty="0">
                  <a:solidFill>
                    <a:srgbClr val="FFFFFF"/>
                  </a:solidFill>
                  <a:latin typeface="+mn-ea"/>
                </a:rPr>
                <a:t>—</a:t>
              </a:r>
              <a:r>
                <a:rPr kumimoji="1" lang="zh-TW" altLang="en-US" sz="2600" b="1" dirty="0">
                  <a:solidFill>
                    <a:srgbClr val="FFFFFF"/>
                  </a:solidFill>
                  <a:latin typeface="+mn-ea"/>
                </a:rPr>
                <a:t>美第奇家族</a:t>
              </a:r>
            </a:p>
          </p:txBody>
        </p:sp>
      </p:grpSp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9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D8B288-A719-3DFF-DE52-6E79A14ADF75}"/>
              </a:ext>
            </a:extLst>
          </p:cNvPr>
          <p:cNvSpPr txBox="1"/>
          <p:nvPr/>
        </p:nvSpPr>
        <p:spPr>
          <a:xfrm>
            <a:off x="249238" y="944623"/>
            <a:ext cx="21842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kumimoji="1" lang="en-US" altLang="zh-HK" sz="2800" b="1" dirty="0">
                <a:solidFill>
                  <a:srgbClr val="00A757"/>
                </a:solidFill>
                <a:latin typeface="+mj-ea"/>
                <a:ea typeface="+mj-ea"/>
              </a:rPr>
              <a:t>2  </a:t>
            </a:r>
            <a:r>
              <a:rPr kumimoji="1" lang="zh-HK" altLang="en-US" sz="2800" b="1" dirty="0">
                <a:solidFill>
                  <a:srgbClr val="00A757"/>
                </a:solidFill>
                <a:latin typeface="+mj-ea"/>
                <a:ea typeface="+mj-ea"/>
              </a:rPr>
              <a:t>富商資助</a:t>
            </a:r>
            <a:endParaRPr lang="en-HK" altLang="zh-TW" sz="2800" b="1" dirty="0">
              <a:solidFill>
                <a:srgbClr val="466F8A"/>
              </a:solidFill>
              <a:latin typeface="+mj-ea"/>
              <a:ea typeface="+mj-ea"/>
            </a:endParaRPr>
          </a:p>
        </p:txBody>
      </p:sp>
      <p:sp>
        <p:nvSpPr>
          <p:cNvPr id="9" name="文字版面配置區 4">
            <a:extLst>
              <a:ext uri="{FF2B5EF4-FFF2-40B4-BE49-F238E27FC236}">
                <a16:creationId xmlns:a16="http://schemas.microsoft.com/office/drawing/2014/main" id="{76B01920-9FED-2B13-6397-943B9F6F9452}"/>
              </a:ext>
            </a:extLst>
          </p:cNvPr>
          <p:cNvSpPr txBox="1">
            <a:spLocks/>
          </p:cNvSpPr>
          <p:nvPr/>
        </p:nvSpPr>
        <p:spPr>
          <a:xfrm>
            <a:off x="766762" y="1540009"/>
            <a:ext cx="8128000" cy="1006307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228600" indent="-22860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latin typeface="+mn-ea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TW" altLang="en-US" dirty="0"/>
              <a:t>意大利富商熱衷以重金贊助文藝、科學的發展。</a:t>
            </a:r>
            <a:endParaRPr lang="en-US" altLang="zh-TW" dirty="0"/>
          </a:p>
          <a:p>
            <a:r>
              <a:rPr lang="zh-HK" altLang="en-US" dirty="0"/>
              <a:t>其中最有名的是佛羅倫斯</a:t>
            </a:r>
            <a:r>
              <a:rPr lang="zh-TW" altLang="en-US" dirty="0"/>
              <a:t>的美</a:t>
            </a:r>
            <a:r>
              <a:rPr lang="zh-HK" altLang="en-US" dirty="0"/>
              <a:t>第奇家族。</a:t>
            </a:r>
          </a:p>
        </p:txBody>
      </p:sp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0E07CE63-B271-6635-7DC6-195E297533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5938" y="5657850"/>
            <a:ext cx="723900" cy="723900"/>
          </a:xfrm>
          <a:prstGeom prst="rect">
            <a:avLst/>
          </a:prstGeom>
        </p:spPr>
      </p:pic>
      <p:sp>
        <p:nvSpPr>
          <p:cNvPr id="4" name="文字版面配置區 1">
            <a:extLst>
              <a:ext uri="{FF2B5EF4-FFF2-40B4-BE49-F238E27FC236}">
                <a16:creationId xmlns:a16="http://schemas.microsoft.com/office/drawing/2014/main" id="{87041140-4D56-7516-039C-771B9AEA40FE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課題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CA2244EC-2498-B91C-07D7-05813FBEF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1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9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82B28B-B94C-E6B1-4AD4-0B23D9057E95}"/>
              </a:ext>
            </a:extLst>
          </p:cNvPr>
          <p:cNvSpPr txBox="1"/>
          <p:nvPr/>
        </p:nvSpPr>
        <p:spPr>
          <a:xfrm>
            <a:off x="10337800" y="1536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E6FC51AB-AC33-0E22-8CA2-374A63131B9A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課題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2BE2F1F-2045-A4D4-B862-10468685E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pPr/>
              <a:t>26</a:t>
            </a:fld>
            <a:endParaRPr lang="en-US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99DFB0B2-700D-3D28-DF57-65FE0838E43F}"/>
              </a:ext>
            </a:extLst>
          </p:cNvPr>
          <p:cNvGrpSpPr/>
          <p:nvPr/>
        </p:nvGrpSpPr>
        <p:grpSpPr>
          <a:xfrm>
            <a:off x="-5400" y="2472"/>
            <a:ext cx="9144000" cy="6858000"/>
            <a:chOff x="-5400" y="2472"/>
            <a:chExt cx="9144000" cy="6858000"/>
          </a:xfrm>
        </p:grpSpPr>
        <p:pic>
          <p:nvPicPr>
            <p:cNvPr id="8" name="圖片 24" descr="一張含有 建築物, 山, 室外, 桌 的圖片&#10;&#10;自動產生的描述">
              <a:extLst>
                <a:ext uri="{FF2B5EF4-FFF2-40B4-BE49-F238E27FC236}">
                  <a16:creationId xmlns:a16="http://schemas.microsoft.com/office/drawing/2014/main" id="{9A08E1C8-9EF7-8F0F-02B1-1232870E56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59" t="5325" r="15610"/>
            <a:stretch/>
          </p:blipFill>
          <p:spPr>
            <a:xfrm>
              <a:off x="-5400" y="2472"/>
              <a:ext cx="9144000" cy="6858000"/>
            </a:xfrm>
            <a:prstGeom prst="rect">
              <a:avLst/>
            </a:prstGeom>
            <a:solidFill>
              <a:srgbClr val="F2F2F2">
                <a:alpha val="89804"/>
              </a:srgbClr>
            </a:solidFill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6826C5D-CFFC-92F6-3D10-942542CF6362}"/>
                </a:ext>
              </a:extLst>
            </p:cNvPr>
            <p:cNvSpPr/>
            <p:nvPr/>
          </p:nvSpPr>
          <p:spPr>
            <a:xfrm>
              <a:off x="6832608" y="18865"/>
              <a:ext cx="2305992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zh-TW" altLang="en-US" sz="2400" dirty="0">
                  <a:solidFill>
                    <a:srgbClr val="221E1F"/>
                  </a:solidFill>
                  <a:latin typeface="+mn-ea"/>
                </a:rPr>
                <a:t>佛羅倫斯今貌</a:t>
              </a:r>
              <a:endParaRPr lang="zh-HK" altLang="en-US" sz="2400" dirty="0">
                <a:solidFill>
                  <a:srgbClr val="221E1F"/>
                </a:solidFill>
                <a:latin typeface="+mn-ea"/>
              </a:endParaRPr>
            </a:p>
          </p:txBody>
        </p:sp>
      </p:grpSp>
      <p:sp>
        <p:nvSpPr>
          <p:cNvPr id="10" name="文字版面配置區 4">
            <a:extLst>
              <a:ext uri="{FF2B5EF4-FFF2-40B4-BE49-F238E27FC236}">
                <a16:creationId xmlns:a16="http://schemas.microsoft.com/office/drawing/2014/main" id="{826550D2-8405-9D1D-5567-0102C2EB1D90}"/>
              </a:ext>
            </a:extLst>
          </p:cNvPr>
          <p:cNvSpPr txBox="1">
            <a:spLocks/>
          </p:cNvSpPr>
          <p:nvPr/>
        </p:nvSpPr>
        <p:spPr>
          <a:xfrm>
            <a:off x="337728" y="5780322"/>
            <a:ext cx="5473136" cy="892552"/>
          </a:xfrm>
          <a:prstGeom prst="rect">
            <a:avLst/>
          </a:prstGeom>
          <a:solidFill>
            <a:srgbClr val="FEE198">
              <a:alpha val="90000"/>
            </a:srgb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latin typeface="+mn-ea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TW" altLang="en-US" dirty="0"/>
              <a:t>在他們的支持下，佛羅倫斯一度成為意大利文藝復興的中心。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44909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9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82B28B-B94C-E6B1-4AD4-0B23D9057E95}"/>
              </a:ext>
            </a:extLst>
          </p:cNvPr>
          <p:cNvSpPr txBox="1"/>
          <p:nvPr/>
        </p:nvSpPr>
        <p:spPr>
          <a:xfrm>
            <a:off x="10337800" y="1536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E45F6645-8229-970A-3AC0-9998DF27CCCF}"/>
              </a:ext>
            </a:extLst>
          </p:cNvPr>
          <p:cNvGrpSpPr/>
          <p:nvPr/>
        </p:nvGrpSpPr>
        <p:grpSpPr>
          <a:xfrm>
            <a:off x="0" y="604836"/>
            <a:ext cx="9144000" cy="6253164"/>
            <a:chOff x="0" y="604836"/>
            <a:chExt cx="9144000" cy="6253164"/>
          </a:xfrm>
        </p:grpSpPr>
        <p:pic>
          <p:nvPicPr>
            <p:cNvPr id="2" name="Picture 1" descr="C:\Documents and Settings\Owner\桌面\zoe-ppt\S2T1\images\V_Palazzo_Pitti_Firenze_.jpg">
              <a:extLst>
                <a:ext uri="{FF2B5EF4-FFF2-40B4-BE49-F238E27FC236}">
                  <a16:creationId xmlns:a16="http://schemas.microsoft.com/office/drawing/2014/main" id="{8E2FAEBF-6CDA-F658-33AC-FE19014786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9"/>
            <a:stretch/>
          </p:blipFill>
          <p:spPr bwMode="auto">
            <a:xfrm>
              <a:off x="0" y="604836"/>
              <a:ext cx="9144000" cy="6253164"/>
            </a:xfrm>
            <a:prstGeom prst="rect">
              <a:avLst/>
            </a:prstGeom>
            <a:ln>
              <a:noFill/>
            </a:ln>
            <a:effectLst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C9DB181-0BB4-3A6D-CFF6-81534B358CF1}"/>
                </a:ext>
              </a:extLst>
            </p:cNvPr>
            <p:cNvSpPr/>
            <p:nvPr/>
          </p:nvSpPr>
          <p:spPr>
            <a:xfrm>
              <a:off x="0" y="878677"/>
              <a:ext cx="2979174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zh-TW" altLang="en-US" sz="2400" dirty="0">
                  <a:solidFill>
                    <a:srgbClr val="221E1F"/>
                  </a:solidFill>
                  <a:latin typeface="+mn-ea"/>
                </a:rPr>
                <a:t>美第奇家族的彼提宮</a:t>
              </a:r>
              <a:endParaRPr lang="zh-HK" altLang="en-US" sz="2400" dirty="0">
                <a:solidFill>
                  <a:srgbClr val="221E1F"/>
                </a:solidFill>
                <a:latin typeface="+mn-ea"/>
              </a:endParaRPr>
            </a:p>
          </p:txBody>
        </p:sp>
      </p:grpSp>
      <p:sp>
        <p:nvSpPr>
          <p:cNvPr id="4" name="文字版面配置區 1">
            <a:extLst>
              <a:ext uri="{FF2B5EF4-FFF2-40B4-BE49-F238E27FC236}">
                <a16:creationId xmlns:a16="http://schemas.microsoft.com/office/drawing/2014/main" id="{F560F8B8-FCCE-F73F-41CB-CA558A1296C1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課題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35A3AC8-C6BF-1E9A-C997-B7F21C527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27</a:t>
            </a:fld>
            <a:endParaRPr lang="en-US"/>
          </a:p>
        </p:txBody>
      </p:sp>
      <p:sp>
        <p:nvSpPr>
          <p:cNvPr id="8" name="圓角矩形 1">
            <a:extLst>
              <a:ext uri="{FF2B5EF4-FFF2-40B4-BE49-F238E27FC236}">
                <a16:creationId xmlns:a16="http://schemas.microsoft.com/office/drawing/2014/main" id="{9929750F-11FC-B8CC-D614-594AD2BEE986}"/>
              </a:ext>
            </a:extLst>
          </p:cNvPr>
          <p:cNvSpPr/>
          <p:nvPr/>
        </p:nvSpPr>
        <p:spPr>
          <a:xfrm>
            <a:off x="431181" y="5384427"/>
            <a:ext cx="8281636" cy="1803400"/>
          </a:xfrm>
          <a:prstGeom prst="roundRect">
            <a:avLst>
              <a:gd name="adj" fmla="val 10854"/>
            </a:avLst>
          </a:prstGeom>
          <a:ln w="19050">
            <a:solidFill>
              <a:srgbClr val="FEE19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AD5CA806-E16E-D430-A625-DE9667D73D33}"/>
              </a:ext>
            </a:extLst>
          </p:cNvPr>
          <p:cNvGrpSpPr/>
          <p:nvPr/>
        </p:nvGrpSpPr>
        <p:grpSpPr>
          <a:xfrm>
            <a:off x="608982" y="5557617"/>
            <a:ext cx="7872680" cy="492443"/>
            <a:chOff x="608982" y="5557617"/>
            <a:chExt cx="7872680" cy="492443"/>
          </a:xfrm>
        </p:grpSpPr>
        <p:grpSp>
          <p:nvGrpSpPr>
            <p:cNvPr id="10" name="群組 5">
              <a:extLst>
                <a:ext uri="{FF2B5EF4-FFF2-40B4-BE49-F238E27FC236}">
                  <a16:creationId xmlns:a16="http://schemas.microsoft.com/office/drawing/2014/main" id="{5CAC76B8-1CDF-2B4C-6E9F-100689197F25}"/>
                </a:ext>
              </a:extLst>
            </p:cNvPr>
            <p:cNvGrpSpPr/>
            <p:nvPr/>
          </p:nvGrpSpPr>
          <p:grpSpPr>
            <a:xfrm>
              <a:off x="608982" y="5558420"/>
              <a:ext cx="449053" cy="461665"/>
              <a:chOff x="-1116632" y="1551261"/>
              <a:chExt cx="449053" cy="461665"/>
            </a:xfrm>
          </p:grpSpPr>
          <p:sp>
            <p:nvSpPr>
              <p:cNvPr id="13" name="連接器 6">
                <a:extLst>
                  <a:ext uri="{FF2B5EF4-FFF2-40B4-BE49-F238E27FC236}">
                    <a16:creationId xmlns:a16="http://schemas.microsoft.com/office/drawing/2014/main" id="{43AC0F77-7548-D076-B8FB-98DF27769B59}"/>
                  </a:ext>
                </a:extLst>
              </p:cNvPr>
              <p:cNvSpPr/>
              <p:nvPr/>
            </p:nvSpPr>
            <p:spPr>
              <a:xfrm>
                <a:off x="-1116632" y="1557568"/>
                <a:ext cx="449052" cy="449052"/>
              </a:xfrm>
              <a:prstGeom prst="flowChartConnector">
                <a:avLst/>
              </a:prstGeom>
              <a:solidFill>
                <a:srgbClr val="F9AC1A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HK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14" name="文字方塊 7">
                <a:extLst>
                  <a:ext uri="{FF2B5EF4-FFF2-40B4-BE49-F238E27FC236}">
                    <a16:creationId xmlns:a16="http://schemas.microsoft.com/office/drawing/2014/main" id="{DE7EF198-92EC-B9AF-EFBC-44B34DB9662A}"/>
                  </a:ext>
                </a:extLst>
              </p:cNvPr>
              <p:cNvSpPr txBox="1"/>
              <p:nvPr/>
            </p:nvSpPr>
            <p:spPr>
              <a:xfrm>
                <a:off x="-1116631" y="1551261"/>
                <a:ext cx="44905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HK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微軟正黑體" panose="020B0604030504040204" pitchFamily="34" charset="-120"/>
                    <a:cs typeface="+mn-cs"/>
                  </a:rPr>
                  <a:t>1</a:t>
                </a:r>
                <a:endParaRPr kumimoji="1" lang="zh-HK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  <p:sp>
          <p:nvSpPr>
            <p:cNvPr id="11" name="文字版面配置區 1">
              <a:extLst>
                <a:ext uri="{FF2B5EF4-FFF2-40B4-BE49-F238E27FC236}">
                  <a16:creationId xmlns:a16="http://schemas.microsoft.com/office/drawing/2014/main" id="{B1E50F68-FCF4-E3C6-1AE3-22D7439DDA7B}"/>
                </a:ext>
              </a:extLst>
            </p:cNvPr>
            <p:cNvSpPr txBox="1">
              <a:spLocks/>
            </p:cNvSpPr>
            <p:nvPr/>
          </p:nvSpPr>
          <p:spPr>
            <a:xfrm>
              <a:off x="1139856" y="5557617"/>
              <a:ext cx="7341806" cy="492443"/>
            </a:xfrm>
            <a:prstGeom prst="rect">
              <a:avLst/>
            </a:prstGeom>
          </p:spPr>
          <p:txBody>
            <a:bodyPr anchor="t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圖片反映美第奇家族過着怎樣的生活？</a:t>
              </a:r>
            </a:p>
          </p:txBody>
        </p:sp>
      </p:grpSp>
      <p:sp>
        <p:nvSpPr>
          <p:cNvPr id="15" name="文字方塊 12">
            <a:extLst>
              <a:ext uri="{FF2B5EF4-FFF2-40B4-BE49-F238E27FC236}">
                <a16:creationId xmlns:a16="http://schemas.microsoft.com/office/drawing/2014/main" id="{8B6E3A70-E1FB-BD9D-B59C-1959E3DA04DF}"/>
              </a:ext>
            </a:extLst>
          </p:cNvPr>
          <p:cNvSpPr txBox="1"/>
          <p:nvPr/>
        </p:nvSpPr>
        <p:spPr>
          <a:xfrm>
            <a:off x="1139855" y="6110872"/>
            <a:ext cx="71634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2600" dirty="0">
                <a:solidFill>
                  <a:srgbClr val="FF0000"/>
                </a:solidFill>
              </a:rPr>
              <a:t>熱愛藝術，追求高質素的生活。</a:t>
            </a:r>
          </a:p>
        </p:txBody>
      </p:sp>
    </p:spTree>
    <p:extLst>
      <p:ext uri="{BB962C8B-B14F-4D97-AF65-F5344CB8AC3E}">
        <p14:creationId xmlns:p14="http://schemas.microsoft.com/office/powerpoint/2010/main" val="411195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451046-3957-707D-7554-E50D3633F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70939F09-138B-3A55-CC1E-78B43BD067A4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H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2</a:t>
            </a:r>
            <a:r>
              <a:rPr kumimoji="1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上</a:t>
            </a:r>
            <a:r>
              <a:rPr kumimoji="1" lang="zh-HK" altLang="en-H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，</a:t>
            </a:r>
            <a:r>
              <a:rPr kumimoji="1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頁</a:t>
            </a:r>
            <a:r>
              <a:rPr kumimoji="1" lang="en-US" altLang="zh-H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9</a:t>
            </a:r>
            <a:endParaRPr kumimoji="1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6BFE2B-EBAC-B6B1-27F3-0E83813A2F0D}"/>
              </a:ext>
            </a:extLst>
          </p:cNvPr>
          <p:cNvSpPr txBox="1"/>
          <p:nvPr/>
        </p:nvSpPr>
        <p:spPr>
          <a:xfrm>
            <a:off x="10337800" y="1536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EB87195A-56DD-6F7F-8DFE-8762B80331DD}"/>
              </a:ext>
            </a:extLst>
          </p:cNvPr>
          <p:cNvGrpSpPr/>
          <p:nvPr/>
        </p:nvGrpSpPr>
        <p:grpSpPr>
          <a:xfrm>
            <a:off x="0" y="604836"/>
            <a:ext cx="9144000" cy="6253164"/>
            <a:chOff x="0" y="604836"/>
            <a:chExt cx="9144000" cy="6253164"/>
          </a:xfrm>
        </p:grpSpPr>
        <p:pic>
          <p:nvPicPr>
            <p:cNvPr id="2" name="Picture 1" descr="C:\Documents and Settings\Owner\桌面\zoe-ppt\S2T1\images\V_Palazzo_Pitti_Firenze_.jpg">
              <a:extLst>
                <a:ext uri="{FF2B5EF4-FFF2-40B4-BE49-F238E27FC236}">
                  <a16:creationId xmlns:a16="http://schemas.microsoft.com/office/drawing/2014/main" id="{A3EE8037-44CC-2AE6-29A7-D3D2912D61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9"/>
            <a:stretch/>
          </p:blipFill>
          <p:spPr bwMode="auto">
            <a:xfrm>
              <a:off x="0" y="604836"/>
              <a:ext cx="9144000" cy="6253164"/>
            </a:xfrm>
            <a:prstGeom prst="rect">
              <a:avLst/>
            </a:prstGeom>
            <a:ln>
              <a:noFill/>
            </a:ln>
            <a:effectLst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8AB87C9-492F-8EF0-B6A5-7FC2ED2729DC}"/>
                </a:ext>
              </a:extLst>
            </p:cNvPr>
            <p:cNvSpPr/>
            <p:nvPr/>
          </p:nvSpPr>
          <p:spPr>
            <a:xfrm>
              <a:off x="0" y="878677"/>
              <a:ext cx="2979174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21E1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美第奇家族的彼提宮</a:t>
              </a:r>
              <a:endParaRPr kumimoji="0" lang="zh-HK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21E1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18" name="圓角矩形 1">
            <a:extLst>
              <a:ext uri="{FF2B5EF4-FFF2-40B4-BE49-F238E27FC236}">
                <a16:creationId xmlns:a16="http://schemas.microsoft.com/office/drawing/2014/main" id="{742F3117-B309-7207-373D-573378574156}"/>
              </a:ext>
            </a:extLst>
          </p:cNvPr>
          <p:cNvSpPr/>
          <p:nvPr/>
        </p:nvSpPr>
        <p:spPr>
          <a:xfrm>
            <a:off x="431181" y="5384427"/>
            <a:ext cx="8281636" cy="1803400"/>
          </a:xfrm>
          <a:prstGeom prst="roundRect">
            <a:avLst>
              <a:gd name="adj" fmla="val 10854"/>
            </a:avLst>
          </a:prstGeom>
          <a:ln w="19050">
            <a:solidFill>
              <a:srgbClr val="FEE19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668741D5-437C-5EE7-4503-FD19BCF19953}"/>
              </a:ext>
            </a:extLst>
          </p:cNvPr>
          <p:cNvGrpSpPr/>
          <p:nvPr/>
        </p:nvGrpSpPr>
        <p:grpSpPr>
          <a:xfrm>
            <a:off x="608982" y="5557617"/>
            <a:ext cx="7872680" cy="492443"/>
            <a:chOff x="608982" y="5557617"/>
            <a:chExt cx="7872680" cy="492443"/>
          </a:xfrm>
        </p:grpSpPr>
        <p:grpSp>
          <p:nvGrpSpPr>
            <p:cNvPr id="19" name="群組 5">
              <a:extLst>
                <a:ext uri="{FF2B5EF4-FFF2-40B4-BE49-F238E27FC236}">
                  <a16:creationId xmlns:a16="http://schemas.microsoft.com/office/drawing/2014/main" id="{9D2C68AA-08E6-D84C-F300-4E0711DE6DB2}"/>
                </a:ext>
              </a:extLst>
            </p:cNvPr>
            <p:cNvGrpSpPr/>
            <p:nvPr/>
          </p:nvGrpSpPr>
          <p:grpSpPr>
            <a:xfrm>
              <a:off x="608982" y="5558420"/>
              <a:ext cx="449053" cy="461665"/>
              <a:chOff x="-1116632" y="1551261"/>
              <a:chExt cx="449053" cy="461665"/>
            </a:xfrm>
          </p:grpSpPr>
          <p:sp>
            <p:nvSpPr>
              <p:cNvPr id="20" name="連接器 6">
                <a:extLst>
                  <a:ext uri="{FF2B5EF4-FFF2-40B4-BE49-F238E27FC236}">
                    <a16:creationId xmlns:a16="http://schemas.microsoft.com/office/drawing/2014/main" id="{5D67E0C2-F267-3B8D-FCCE-3A2335E11B6C}"/>
                  </a:ext>
                </a:extLst>
              </p:cNvPr>
              <p:cNvSpPr/>
              <p:nvPr/>
            </p:nvSpPr>
            <p:spPr>
              <a:xfrm>
                <a:off x="-1116632" y="1557568"/>
                <a:ext cx="449052" cy="449052"/>
              </a:xfrm>
              <a:prstGeom prst="flowChartConnector">
                <a:avLst/>
              </a:prstGeom>
              <a:solidFill>
                <a:srgbClr val="F9AC1A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HK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21" name="文字方塊 7">
                <a:extLst>
                  <a:ext uri="{FF2B5EF4-FFF2-40B4-BE49-F238E27FC236}">
                    <a16:creationId xmlns:a16="http://schemas.microsoft.com/office/drawing/2014/main" id="{AF03B6D3-1671-6438-0EB3-3C8C67B778F4}"/>
                  </a:ext>
                </a:extLst>
              </p:cNvPr>
              <p:cNvSpPr txBox="1"/>
              <p:nvPr/>
            </p:nvSpPr>
            <p:spPr>
              <a:xfrm>
                <a:off x="-1116631" y="1551261"/>
                <a:ext cx="44905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HK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微軟正黑體" panose="020B0604030504040204" pitchFamily="34" charset="-120"/>
                    <a:cs typeface="+mn-cs"/>
                  </a:rPr>
                  <a:t>2</a:t>
                </a:r>
                <a:endParaRPr kumimoji="1" lang="zh-HK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  <p:sp>
          <p:nvSpPr>
            <p:cNvPr id="22" name="文字版面配置區 1">
              <a:extLst>
                <a:ext uri="{FF2B5EF4-FFF2-40B4-BE49-F238E27FC236}">
                  <a16:creationId xmlns:a16="http://schemas.microsoft.com/office/drawing/2014/main" id="{B2F0F097-8A68-4607-F8D2-6918E02B92E0}"/>
                </a:ext>
              </a:extLst>
            </p:cNvPr>
            <p:cNvSpPr txBox="1">
              <a:spLocks/>
            </p:cNvSpPr>
            <p:nvPr/>
          </p:nvSpPr>
          <p:spPr>
            <a:xfrm>
              <a:off x="1139856" y="5557617"/>
              <a:ext cx="7341806" cy="492443"/>
            </a:xfrm>
            <a:prstGeom prst="rect">
              <a:avLst/>
            </a:prstGeom>
          </p:spPr>
          <p:txBody>
            <a:bodyPr anchor="t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試推論他們的生活如何推動文藝復興的發展。</a:t>
              </a:r>
            </a:p>
          </p:txBody>
        </p:sp>
      </p:grpSp>
      <p:sp>
        <p:nvSpPr>
          <p:cNvPr id="31" name="文字方塊 12">
            <a:extLst>
              <a:ext uri="{FF2B5EF4-FFF2-40B4-BE49-F238E27FC236}">
                <a16:creationId xmlns:a16="http://schemas.microsoft.com/office/drawing/2014/main" id="{98BF96A2-5A78-D80B-0E7B-74B675ECB4F4}"/>
              </a:ext>
            </a:extLst>
          </p:cNvPr>
          <p:cNvSpPr txBox="1"/>
          <p:nvPr/>
        </p:nvSpPr>
        <p:spPr>
          <a:xfrm>
            <a:off x="1139855" y="6110872"/>
            <a:ext cx="71634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2600" dirty="0">
                <a:solidFill>
                  <a:srgbClr val="FF0000"/>
                </a:solidFill>
              </a:rPr>
              <a:t>他們贊助文化活動，鼓勵了文藝創作的風氣。</a:t>
            </a:r>
          </a:p>
        </p:txBody>
      </p:sp>
      <p:sp>
        <p:nvSpPr>
          <p:cNvPr id="4" name="文字版面配置區 1">
            <a:extLst>
              <a:ext uri="{FF2B5EF4-FFF2-40B4-BE49-F238E27FC236}">
                <a16:creationId xmlns:a16="http://schemas.microsoft.com/office/drawing/2014/main" id="{6BA52DC1-FD6B-7D97-773B-2FB22E98DDA4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Microsoft Tai Le" panose="020B0502040204020203" pitchFamily="34" charset="0"/>
              </a:rPr>
              <a:t>課題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Microsoft Tai Le" panose="020B0502040204020203" pitchFamily="34" charset="0"/>
              </a:rPr>
              <a:t>5</a:t>
            </a:r>
            <a:endParaRPr kumimoji="0" lang="zh-HK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5A69029-CA80-BAEA-7581-64370501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7FE576-22B0-C848-8E59-20AED19FB3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78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7482BA-4770-CCB9-AF25-B1AC736EB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5FADF5C3-D7A8-E0F7-8F64-E966C5D6DC0C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H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2</a:t>
            </a:r>
            <a:r>
              <a:rPr kumimoji="1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上</a:t>
            </a:r>
            <a:r>
              <a:rPr kumimoji="1" lang="zh-HK" altLang="en-H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，</a:t>
            </a:r>
            <a:r>
              <a:rPr kumimoji="1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頁</a:t>
            </a:r>
            <a:r>
              <a:rPr kumimoji="1" lang="en-US" altLang="zh-H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10</a:t>
            </a:r>
            <a:endParaRPr kumimoji="1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7BA35B-6969-C8A4-AE00-AA3DD9932C08}"/>
              </a:ext>
            </a:extLst>
          </p:cNvPr>
          <p:cNvSpPr txBox="1"/>
          <p:nvPr/>
        </p:nvSpPr>
        <p:spPr>
          <a:xfrm>
            <a:off x="249238" y="944623"/>
            <a:ext cx="41605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kumimoji="1" lang="en-US" altLang="zh-HK" sz="2800" b="1" i="0" u="none" strike="noStrike" kern="1200" cap="none" spc="0" normalizeH="0" baseline="0" noProof="0" dirty="0">
                <a:ln>
                  <a:noFill/>
                </a:ln>
                <a:solidFill>
                  <a:srgbClr val="00A75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  </a:t>
            </a:r>
            <a:r>
              <a:rPr kumimoji="1" lang="zh-HK" altLang="en-US" sz="2800" b="1" dirty="0">
                <a:solidFill>
                  <a:srgbClr val="00A757"/>
                </a:solidFill>
                <a:latin typeface="微軟正黑體" panose="020B0604030504040204" pitchFamily="34" charset="-120"/>
              </a:rPr>
              <a:t>城市享有自治</a:t>
            </a:r>
            <a:endParaRPr kumimoji="0" lang="en-HK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466F8A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文字版面配置區 4">
            <a:extLst>
              <a:ext uri="{FF2B5EF4-FFF2-40B4-BE49-F238E27FC236}">
                <a16:creationId xmlns:a16="http://schemas.microsoft.com/office/drawing/2014/main" id="{EF2AC94E-2647-3E02-0883-C6F66AF115DD}"/>
              </a:ext>
            </a:extLst>
          </p:cNvPr>
          <p:cNvSpPr txBox="1">
            <a:spLocks/>
          </p:cNvSpPr>
          <p:nvPr/>
        </p:nvSpPr>
        <p:spPr>
          <a:xfrm>
            <a:off x="766761" y="1540009"/>
            <a:ext cx="3215303" cy="209288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latin typeface="+mn-ea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zh-TW" altLang="en-US" dirty="0">
                <a:solidFill>
                  <a:prstClr val="black"/>
                </a:solidFill>
              </a:rPr>
              <a:t>中古時代後期，意大利城市的富商透過繳納金錢，從貴族領主手中取得城市自治權。</a:t>
            </a:r>
          </a:p>
        </p:txBody>
      </p:sp>
      <p:sp>
        <p:nvSpPr>
          <p:cNvPr id="4" name="文字版面配置區 1">
            <a:extLst>
              <a:ext uri="{FF2B5EF4-FFF2-40B4-BE49-F238E27FC236}">
                <a16:creationId xmlns:a16="http://schemas.microsoft.com/office/drawing/2014/main" id="{A89DD2D3-F54F-F98C-2E2C-54D53F765AAD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Microsoft Tai Le" panose="020B0502040204020203" pitchFamily="34" charset="0"/>
              </a:rPr>
              <a:t>課題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Microsoft Tai Le" panose="020B0502040204020203" pitchFamily="34" charset="0"/>
              </a:rPr>
              <a:t>5</a:t>
            </a:r>
            <a:endParaRPr kumimoji="0" lang="zh-HK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E55615A6-B4F5-A3B2-24CC-EC5A45F5F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7FE576-22B0-C848-8E59-20AED19FB3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85788CA0-31BD-1699-F3D8-48C1FAB6CD9A}"/>
              </a:ext>
            </a:extLst>
          </p:cNvPr>
          <p:cNvGrpSpPr/>
          <p:nvPr/>
        </p:nvGrpSpPr>
        <p:grpSpPr>
          <a:xfrm>
            <a:off x="1179871" y="1231244"/>
            <a:ext cx="8090188" cy="5441630"/>
            <a:chOff x="1015221" y="1437520"/>
            <a:chExt cx="8090188" cy="5441630"/>
          </a:xfrm>
        </p:grpSpPr>
        <p:sp>
          <p:nvSpPr>
            <p:cNvPr id="14" name="Text Box 9">
              <a:extLst>
                <a:ext uri="{FF2B5EF4-FFF2-40B4-BE49-F238E27FC236}">
                  <a16:creationId xmlns:a16="http://schemas.microsoft.com/office/drawing/2014/main" id="{E5C664E5-D755-3C01-5EB8-D3731B251E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5221" y="5868153"/>
              <a:ext cx="5441630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221E1F"/>
                  </a:solidFill>
                  <a:latin typeface="+mn-ea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zh-TW" altLang="en-US" dirty="0"/>
                <a:t>中古時代的資產階級用錢向領主</a:t>
              </a:r>
              <a:br>
                <a:rPr lang="en-US" altLang="zh-TW" dirty="0"/>
              </a:br>
              <a:r>
                <a:rPr lang="zh-TW" altLang="en-US" dirty="0"/>
                <a:t>取得特許狀，以獲取城市的自治權。</a:t>
              </a:r>
              <a:endParaRPr lang="zh-HK" altLang="en-US" dirty="0"/>
            </a:p>
          </p:txBody>
        </p:sp>
        <p:pic>
          <p:nvPicPr>
            <p:cNvPr id="15" name="圖片 14" descr="一張含有 文字, 配件, 袋子, 信 的圖片&#10;&#10;AI 產生的內容可能不正確。">
              <a:extLst>
                <a:ext uri="{FF2B5EF4-FFF2-40B4-BE49-F238E27FC236}">
                  <a16:creationId xmlns:a16="http://schemas.microsoft.com/office/drawing/2014/main" id="{C757E3EE-6076-29D8-8DE1-098A51A58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1" b="95459" l="9961" r="89990">
                          <a14:foregroundMark x1="49072" y1="95459" x2="49072" y2="95459"/>
                          <a14:foregroundMark x1="49756" y1="92627" x2="49756" y2="92627"/>
                          <a14:foregroundMark x1="42676" y1="13721" x2="42676" y2="137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3779" y="1437520"/>
              <a:ext cx="5441630" cy="54416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025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4">
            <a:extLst>
              <a:ext uri="{FF2B5EF4-FFF2-40B4-BE49-F238E27FC236}">
                <a16:creationId xmlns:a16="http://schemas.microsoft.com/office/drawing/2014/main" id="{0BD216D5-51FB-2FB9-379D-9506FB2637AD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HK" altLang="zh-HK" sz="1800" dirty="0">
                <a:solidFill>
                  <a:schemeClr val="bg1"/>
                </a:solidFill>
              </a:rPr>
              <a:t>4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graphicFrame>
        <p:nvGraphicFramePr>
          <p:cNvPr id="5" name="表格 12">
            <a:extLst>
              <a:ext uri="{FF2B5EF4-FFF2-40B4-BE49-F238E27FC236}">
                <a16:creationId xmlns:a16="http://schemas.microsoft.com/office/drawing/2014/main" id="{D39A8FF2-39F5-CA50-A55F-EF335CBB97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176572"/>
              </p:ext>
            </p:extLst>
          </p:nvPr>
        </p:nvGraphicFramePr>
        <p:xfrm>
          <a:off x="294031" y="2469022"/>
          <a:ext cx="8571235" cy="2926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6718">
                  <a:extLst>
                    <a:ext uri="{9D8B030D-6E8A-4147-A177-3AD203B41FA5}">
                      <a16:colId xmlns:a16="http://schemas.microsoft.com/office/drawing/2014/main" val="2341801907"/>
                    </a:ext>
                  </a:extLst>
                </a:gridCol>
                <a:gridCol w="6574517">
                  <a:extLst>
                    <a:ext uri="{9D8B030D-6E8A-4147-A177-3AD203B41FA5}">
                      <a16:colId xmlns:a16="http://schemas.microsoft.com/office/drawing/2014/main" val="2681406424"/>
                    </a:ext>
                  </a:extLst>
                </a:gridCol>
              </a:tblGrid>
              <a:tr h="3884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HK" altLang="en-US" sz="2600" b="0" kern="100" dirty="0">
                        <a:solidFill>
                          <a:srgbClr val="002060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標楷體" charset="0"/>
                        </a:rPr>
                        <a:t>例子</a:t>
                      </a:r>
                      <a:endParaRPr kumimoji="0" lang="en-US" altLang="zh-TW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標楷體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66F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4161043"/>
                  </a:ext>
                </a:extLst>
              </a:tr>
              <a:tr h="2701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標楷體" charset="0"/>
                        </a:rPr>
                        <a:t>文字</a:t>
                      </a:r>
                      <a:endParaRPr lang="zh-HK" altLang="en-US" sz="2600" b="0" kern="100" dirty="0">
                        <a:solidFill>
                          <a:srgbClr val="002060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="0" kern="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標題、 資料介紹、人物對話</a:t>
                      </a:r>
                      <a:endParaRPr lang="zh-HK" altLang="en-US" sz="2600" b="0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909547"/>
                  </a:ext>
                </a:extLst>
              </a:tr>
              <a:tr h="2701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600" b="0" i="0" u="none" strike="noStrike" kern="1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人物</a:t>
                      </a:r>
                      <a:endParaRPr lang="zh-HK" altLang="en-US" sz="2600" b="0" kern="100" dirty="0">
                        <a:solidFill>
                          <a:srgbClr val="002060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6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="0" kern="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年齡、 性別、服飾、動作</a:t>
                      </a:r>
                      <a:endParaRPr lang="zh-HK" altLang="en-US" sz="2600" b="0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186804"/>
                  </a:ext>
                </a:extLst>
              </a:tr>
              <a:tr h="2701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600" b="0" i="0" u="none" strike="noStrike" kern="1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時間</a:t>
                      </a:r>
                      <a:endParaRPr lang="zh-HK" altLang="en-US" sz="2600" b="0" kern="100" dirty="0">
                        <a:solidFill>
                          <a:srgbClr val="002060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6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="0" kern="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繪畫時間、畫作主題發生的時間</a:t>
                      </a:r>
                      <a:endParaRPr lang="zh-HK" altLang="en-US" sz="2600" b="0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375593"/>
                  </a:ext>
                </a:extLst>
              </a:tr>
              <a:tr h="2701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標楷體" charset="0"/>
                        </a:rPr>
                        <a:t>地點</a:t>
                      </a:r>
                      <a:endParaRPr lang="zh-HK" altLang="en-US" sz="2600" b="0" kern="100" dirty="0">
                        <a:solidFill>
                          <a:srgbClr val="002060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6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="0" kern="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畫中事件發生的地點</a:t>
                      </a:r>
                      <a:endParaRPr lang="zh-HK" altLang="en-US" sz="2600" b="0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380941"/>
                  </a:ext>
                </a:extLst>
              </a:tr>
              <a:tr h="3773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標楷體" charset="0"/>
                        </a:rPr>
                        <a:t>物品</a:t>
                      </a:r>
                      <a:endParaRPr lang="zh-HK" altLang="en-US" sz="2600" b="0" kern="100" dirty="0">
                        <a:solidFill>
                          <a:srgbClr val="002060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6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="0" kern="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建築物、食物、工具、裝飾</a:t>
                      </a:r>
                      <a:endParaRPr lang="zh-HK" altLang="en-US" sz="2600" b="0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614769"/>
                  </a:ext>
                </a:extLst>
              </a:tr>
            </a:tbl>
          </a:graphicData>
        </a:graphic>
      </p:graphicFrame>
      <p:sp>
        <p:nvSpPr>
          <p:cNvPr id="7" name="文字版面配置區 4">
            <a:extLst>
              <a:ext uri="{FF2B5EF4-FFF2-40B4-BE49-F238E27FC236}">
                <a16:creationId xmlns:a16="http://schemas.microsoft.com/office/drawing/2014/main" id="{2AF19C28-63EF-2297-89A5-F5B390DC243D}"/>
              </a:ext>
            </a:extLst>
          </p:cNvPr>
          <p:cNvSpPr txBox="1">
            <a:spLocks/>
          </p:cNvSpPr>
          <p:nvPr/>
        </p:nvSpPr>
        <p:spPr>
          <a:xfrm>
            <a:off x="257631" y="1387749"/>
            <a:ext cx="8279466" cy="5033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TW" altLang="en-US" sz="2600" dirty="0">
                <a:latin typeface="+mn-ea"/>
              </a:rPr>
              <a:t>透過觀察現存的畫作，了解前人的思想和生活</a:t>
            </a:r>
            <a:endParaRPr lang="zh-HK" altLang="en-US" sz="2600" dirty="0"/>
          </a:p>
        </p:txBody>
      </p:sp>
      <p:sp>
        <p:nvSpPr>
          <p:cNvPr id="9" name="文字版面配置區 5">
            <a:extLst>
              <a:ext uri="{FF2B5EF4-FFF2-40B4-BE49-F238E27FC236}">
                <a16:creationId xmlns:a16="http://schemas.microsoft.com/office/drawing/2014/main" id="{B814C7BC-37A8-98CF-2C37-A58BDFB4DAF6}"/>
              </a:ext>
            </a:extLst>
          </p:cNvPr>
          <p:cNvSpPr txBox="1">
            <a:spLocks/>
          </p:cNvSpPr>
          <p:nvPr/>
        </p:nvSpPr>
        <p:spPr>
          <a:xfrm>
            <a:off x="257631" y="851039"/>
            <a:ext cx="5113337" cy="5033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TW" altLang="en-US" b="1" dirty="0">
                <a:solidFill>
                  <a:srgbClr val="466F8A"/>
                </a:solidFill>
                <a:latin typeface="+mj-ea"/>
                <a:ea typeface="+mj-ea"/>
              </a:rPr>
              <a:t>如何解讀畫作？</a:t>
            </a:r>
            <a:endParaRPr lang="zh-HK" altLang="en-US" dirty="0">
              <a:solidFill>
                <a:srgbClr val="466F8A"/>
              </a:solidFill>
            </a:endParaRPr>
          </a:p>
        </p:txBody>
      </p:sp>
      <p:sp>
        <p:nvSpPr>
          <p:cNvPr id="14" name="文字方塊 4">
            <a:extLst>
              <a:ext uri="{FF2B5EF4-FFF2-40B4-BE49-F238E27FC236}">
                <a16:creationId xmlns:a16="http://schemas.microsoft.com/office/drawing/2014/main" id="{7FE96DDD-22C7-482F-6E98-1C1F27FD19B4}"/>
              </a:ext>
            </a:extLst>
          </p:cNvPr>
          <p:cNvSpPr txBox="1"/>
          <p:nvPr/>
        </p:nvSpPr>
        <p:spPr>
          <a:xfrm>
            <a:off x="475009" y="2187725"/>
            <a:ext cx="1560269" cy="621585"/>
          </a:xfrm>
          <a:prstGeom prst="roundRect">
            <a:avLst>
              <a:gd name="adj" fmla="val 50000"/>
            </a:avLst>
          </a:prstGeom>
          <a:solidFill>
            <a:srgbClr val="DC6A65"/>
          </a:solidFill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kumimoji="1" lang="zh-HK" altLang="en-US" sz="2400" b="1" dirty="0">
                <a:solidFill>
                  <a:schemeClr val="bg1"/>
                </a:solidFill>
                <a:latin typeface="+mn-ea"/>
              </a:rPr>
              <a:t>留意細項</a:t>
            </a:r>
          </a:p>
        </p:txBody>
      </p:sp>
      <p:pic>
        <p:nvPicPr>
          <p:cNvPr id="3" name="圖形 2" descr="三支畫刷尖頭上沾有顏料的畫刷">
            <a:extLst>
              <a:ext uri="{FF2B5EF4-FFF2-40B4-BE49-F238E27FC236}">
                <a16:creationId xmlns:a16="http://schemas.microsoft.com/office/drawing/2014/main" id="{414D796D-E602-E747-E4E4-EE542BD9A89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016039">
            <a:off x="7324704" y="4476917"/>
            <a:ext cx="2015387" cy="2015387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20A5A00-4A89-19A3-B4B8-07929E801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82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60C00E-B3A1-DCFD-C933-68AF83041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3F1725F8-A583-E14B-E494-4B97D45B141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H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2</a:t>
            </a:r>
            <a:r>
              <a:rPr kumimoji="1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上</a:t>
            </a:r>
            <a:r>
              <a:rPr kumimoji="1" lang="zh-HK" altLang="en-H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，</a:t>
            </a:r>
            <a:r>
              <a:rPr kumimoji="1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頁</a:t>
            </a:r>
            <a:r>
              <a:rPr kumimoji="1" lang="en-US" altLang="zh-H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10</a:t>
            </a:r>
            <a:endParaRPr kumimoji="1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文字版面配置區 4">
            <a:extLst>
              <a:ext uri="{FF2B5EF4-FFF2-40B4-BE49-F238E27FC236}">
                <a16:creationId xmlns:a16="http://schemas.microsoft.com/office/drawing/2014/main" id="{B24E96A8-288E-5933-EEE6-665A6DB3FBB9}"/>
              </a:ext>
            </a:extLst>
          </p:cNvPr>
          <p:cNvSpPr txBox="1">
            <a:spLocks/>
          </p:cNvSpPr>
          <p:nvPr/>
        </p:nvSpPr>
        <p:spPr>
          <a:xfrm>
            <a:off x="334439" y="1004511"/>
            <a:ext cx="8396606" cy="89255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28600" lvl="0" indent="-22860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prstClr val="black"/>
                </a:solidFill>
                <a:latin typeface="+mn-ea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TW" altLang="en-US" dirty="0"/>
              <a:t>因此，意大利人在思想上較少受限制，傾向自由，敢於創新。</a:t>
            </a:r>
          </a:p>
        </p:txBody>
      </p:sp>
      <p:sp>
        <p:nvSpPr>
          <p:cNvPr id="4" name="文字版面配置區 1">
            <a:extLst>
              <a:ext uri="{FF2B5EF4-FFF2-40B4-BE49-F238E27FC236}">
                <a16:creationId xmlns:a16="http://schemas.microsoft.com/office/drawing/2014/main" id="{0831BD01-7A78-A301-8BB2-57EE78962A06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Microsoft Tai Le" panose="020B0502040204020203" pitchFamily="34" charset="0"/>
              </a:rPr>
              <a:t>課題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Microsoft Tai Le" panose="020B0502040204020203" pitchFamily="34" charset="0"/>
              </a:rPr>
              <a:t>5</a:t>
            </a:r>
            <a:endParaRPr kumimoji="0" lang="zh-HK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3E947449-F723-867B-47A7-E763C2FE4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7FE576-22B0-C848-8E59-20AED19FB3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58927FE1-55DE-E8C6-47B9-05C1AA8BFE65}"/>
              </a:ext>
            </a:extLst>
          </p:cNvPr>
          <p:cNvGrpSpPr/>
          <p:nvPr/>
        </p:nvGrpSpPr>
        <p:grpSpPr>
          <a:xfrm>
            <a:off x="525955" y="1897063"/>
            <a:ext cx="8069846" cy="4848312"/>
            <a:chOff x="938910" y="2002174"/>
            <a:chExt cx="8069846" cy="4848312"/>
          </a:xfrm>
        </p:grpSpPr>
        <p:pic>
          <p:nvPicPr>
            <p:cNvPr id="5" name="圖片 4" descr="一張含有 油畫, 圖畫, 藝術 的圖片&#10;&#10;AI 產生的內容可能不正確。">
              <a:extLst>
                <a:ext uri="{FF2B5EF4-FFF2-40B4-BE49-F238E27FC236}">
                  <a16:creationId xmlns:a16="http://schemas.microsoft.com/office/drawing/2014/main" id="{CB7CFDE5-9BD6-B869-DCF3-D23C63F57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910" y="2002174"/>
              <a:ext cx="8069846" cy="48483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矩形 7">
              <a:extLst>
                <a:ext uri="{FF2B5EF4-FFF2-40B4-BE49-F238E27FC236}">
                  <a16:creationId xmlns:a16="http://schemas.microsoft.com/office/drawing/2014/main" id="{CE0273A0-26D5-5AF7-FA8E-BA1D498641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7782" y="6276691"/>
              <a:ext cx="3670974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zh-TW" altLang="en-US" sz="2400" dirty="0">
                  <a:solidFill>
                    <a:srgbClr val="221E1F"/>
                  </a:solidFill>
                  <a:latin typeface="+mn-ea"/>
                </a:rPr>
                <a:t>描繪</a:t>
              </a:r>
              <a:r>
                <a:rPr lang="en-US" altLang="zh-TW" sz="2400" dirty="0">
                  <a:solidFill>
                    <a:srgbClr val="221E1F"/>
                  </a:solidFill>
                  <a:latin typeface="+mn-ea"/>
                </a:rPr>
                <a:t>15</a:t>
              </a:r>
              <a:r>
                <a:rPr lang="zh-TW" altLang="en-US" sz="2400" dirty="0">
                  <a:solidFill>
                    <a:srgbClr val="221E1F"/>
                  </a:solidFill>
                  <a:latin typeface="+mn-ea"/>
                </a:rPr>
                <a:t>世紀威尼斯的畫作</a:t>
              </a:r>
              <a:endParaRPr lang="en-US" altLang="zh-TW" sz="2400" dirty="0">
                <a:solidFill>
                  <a:srgbClr val="221E1F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955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CFF50B-3A5B-4DA4-FC9C-2447AA188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C64F00F0-9F18-7203-CDDD-8FBCCFF18E37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H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2</a:t>
            </a:r>
            <a:r>
              <a:rPr kumimoji="1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上</a:t>
            </a:r>
            <a:r>
              <a:rPr kumimoji="1" lang="zh-HK" altLang="en-H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，</a:t>
            </a:r>
            <a:r>
              <a:rPr kumimoji="1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頁</a:t>
            </a:r>
            <a:r>
              <a:rPr kumimoji="1" lang="en-US" altLang="zh-H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10</a:t>
            </a:r>
            <a:endParaRPr kumimoji="1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574B8E-9677-DC3E-92E4-A7257ADC753E}"/>
              </a:ext>
            </a:extLst>
          </p:cNvPr>
          <p:cNvSpPr txBox="1"/>
          <p:nvPr/>
        </p:nvSpPr>
        <p:spPr>
          <a:xfrm>
            <a:off x="249238" y="944623"/>
            <a:ext cx="41605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kumimoji="1" lang="en-US" altLang="zh-HK" sz="2800" b="1" i="0" u="none" strike="noStrike" kern="1200" cap="none" spc="0" normalizeH="0" baseline="0" noProof="0" dirty="0">
                <a:ln>
                  <a:noFill/>
                </a:ln>
                <a:solidFill>
                  <a:srgbClr val="00A75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4  </a:t>
            </a:r>
            <a:r>
              <a:rPr kumimoji="1" lang="zh-TW" altLang="en-US" sz="2800" b="1" dirty="0">
                <a:solidFill>
                  <a:srgbClr val="00A757"/>
                </a:solidFill>
                <a:latin typeface="微軟正黑體" panose="020B0604030504040204" pitchFamily="34" charset="-120"/>
              </a:rPr>
              <a:t>古典文明的文化遺產</a:t>
            </a:r>
            <a:endParaRPr kumimoji="0" lang="en-HK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466F8A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文字版面配置區 4">
            <a:extLst>
              <a:ext uri="{FF2B5EF4-FFF2-40B4-BE49-F238E27FC236}">
                <a16:creationId xmlns:a16="http://schemas.microsoft.com/office/drawing/2014/main" id="{05032408-94D7-6DEA-D0B2-569A72FCE5AA}"/>
              </a:ext>
            </a:extLst>
          </p:cNvPr>
          <p:cNvSpPr txBox="1">
            <a:spLocks/>
          </p:cNvSpPr>
          <p:nvPr/>
        </p:nvSpPr>
        <p:spPr>
          <a:xfrm>
            <a:off x="737265" y="1482591"/>
            <a:ext cx="7964751" cy="89255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latin typeface="+mn-ea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zh-TW" altLang="en-US" dirty="0">
                <a:solidFill>
                  <a:prstClr val="black"/>
                </a:solidFill>
              </a:rPr>
              <a:t>意大利是繼承古希臘、古羅馬文明之故鄉，有着豐富的歷史遺蹟和遺物。</a:t>
            </a:r>
          </a:p>
        </p:txBody>
      </p:sp>
      <p:sp>
        <p:nvSpPr>
          <p:cNvPr id="4" name="文字版面配置區 1">
            <a:extLst>
              <a:ext uri="{FF2B5EF4-FFF2-40B4-BE49-F238E27FC236}">
                <a16:creationId xmlns:a16="http://schemas.microsoft.com/office/drawing/2014/main" id="{9B02718F-3F49-D5DD-69A4-7D4EBE4B16C5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Microsoft Tai Le" panose="020B0502040204020203" pitchFamily="34" charset="0"/>
              </a:rPr>
              <a:t>課題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Microsoft Tai Le" panose="020B0502040204020203" pitchFamily="34" charset="0"/>
              </a:rPr>
              <a:t>5</a:t>
            </a:r>
            <a:endParaRPr kumimoji="0" lang="zh-HK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09684A69-9230-28D2-6F56-5F00F407C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7FE576-22B0-C848-8E59-20AED19FB3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26C1184E-92D4-C497-A06B-D437EAC9B1E0}"/>
              </a:ext>
            </a:extLst>
          </p:cNvPr>
          <p:cNvGrpSpPr/>
          <p:nvPr/>
        </p:nvGrpSpPr>
        <p:grpSpPr>
          <a:xfrm>
            <a:off x="412487" y="2614717"/>
            <a:ext cx="8319025" cy="3972249"/>
            <a:chOff x="938165" y="2116633"/>
            <a:chExt cx="10022178" cy="4177145"/>
          </a:xfrm>
        </p:grpSpPr>
        <p:pic>
          <p:nvPicPr>
            <p:cNvPr id="5" name="圖片 4" descr="一張含有 建築物, 室外, 舊, 正面 的圖片&#10;&#10;自動產生的描述">
              <a:extLst>
                <a:ext uri="{FF2B5EF4-FFF2-40B4-BE49-F238E27FC236}">
                  <a16:creationId xmlns:a16="http://schemas.microsoft.com/office/drawing/2014/main" id="{DDDEB96B-F26A-6F98-519D-BFFD45D27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165" y="2116633"/>
              <a:ext cx="7428768" cy="4177145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7" name="Text Box 9">
              <a:extLst>
                <a:ext uri="{FF2B5EF4-FFF2-40B4-BE49-F238E27FC236}">
                  <a16:creationId xmlns:a16="http://schemas.microsoft.com/office/drawing/2014/main" id="{7C23B15C-B63B-4D3A-70CE-E56AFCC78E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81732" y="5419917"/>
              <a:ext cx="2478611" cy="8738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221E1F"/>
                  </a:solidFill>
                  <a:latin typeface="+mn-ea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zh-TW" altLang="en-US" dirty="0"/>
                <a:t>位於意大利羅馬的班帝昂廟</a:t>
              </a:r>
              <a:endParaRPr lang="en-US" altLang="zh-TW" dirty="0"/>
            </a:p>
          </p:txBody>
        </p:sp>
      </p:grpSp>
    </p:spTree>
    <p:extLst>
      <p:ext uri="{BB962C8B-B14F-4D97-AF65-F5344CB8AC3E}">
        <p14:creationId xmlns:p14="http://schemas.microsoft.com/office/powerpoint/2010/main" val="63804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1C1A28-DDBC-508B-85CC-1ED0D5164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9C0462F5-8033-02C2-FDB2-EC00ADFA3641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H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2</a:t>
            </a:r>
            <a:r>
              <a:rPr kumimoji="1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上</a:t>
            </a:r>
            <a:r>
              <a:rPr kumimoji="1" lang="zh-HK" altLang="en-H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，</a:t>
            </a:r>
            <a:r>
              <a:rPr kumimoji="1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頁</a:t>
            </a:r>
            <a:r>
              <a:rPr kumimoji="1" lang="en-US" altLang="zh-H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10</a:t>
            </a:r>
            <a:endParaRPr kumimoji="1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文字版面配置區 4">
            <a:extLst>
              <a:ext uri="{FF2B5EF4-FFF2-40B4-BE49-F238E27FC236}">
                <a16:creationId xmlns:a16="http://schemas.microsoft.com/office/drawing/2014/main" id="{1947F831-410C-C82C-8EA1-E2DD7F629C60}"/>
              </a:ext>
            </a:extLst>
          </p:cNvPr>
          <p:cNvSpPr txBox="1">
            <a:spLocks/>
          </p:cNvSpPr>
          <p:nvPr/>
        </p:nvSpPr>
        <p:spPr>
          <a:xfrm>
            <a:off x="481896" y="1106034"/>
            <a:ext cx="8180208" cy="142090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latin typeface="+mn-ea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altLang="zh-TW" dirty="0">
                <a:solidFill>
                  <a:prstClr val="black"/>
                </a:solidFill>
              </a:rPr>
              <a:t>1453</a:t>
            </a:r>
            <a:r>
              <a:rPr lang="zh-TW" altLang="en-US" dirty="0">
                <a:solidFill>
                  <a:prstClr val="black"/>
                </a:solidFill>
              </a:rPr>
              <a:t>年東羅馬帝國滅亡後，大批學者逃亡到意大利。</a:t>
            </a:r>
            <a:endParaRPr lang="en-US" altLang="zh-TW" dirty="0">
              <a:solidFill>
                <a:prstClr val="black"/>
              </a:solidFill>
            </a:endParaRPr>
          </a:p>
          <a:p>
            <a:pPr lvl="0"/>
            <a:r>
              <a:rPr lang="zh-TW" altLang="en-US" dirty="0">
                <a:solidFill>
                  <a:prstClr val="black"/>
                </a:solidFill>
              </a:rPr>
              <a:t>他們攜來許多希臘文、拉丁文的典籍，於是掀起了研究古典文明的新熱潮。</a:t>
            </a:r>
          </a:p>
        </p:txBody>
      </p:sp>
      <p:sp>
        <p:nvSpPr>
          <p:cNvPr id="4" name="文字版面配置區 1">
            <a:extLst>
              <a:ext uri="{FF2B5EF4-FFF2-40B4-BE49-F238E27FC236}">
                <a16:creationId xmlns:a16="http://schemas.microsoft.com/office/drawing/2014/main" id="{EC6B6DCA-D27B-7E0A-D6A9-FF5A8062A22E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Microsoft Tai Le" panose="020B0502040204020203" pitchFamily="34" charset="0"/>
              </a:rPr>
              <a:t>課題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Microsoft Tai Le" panose="020B0502040204020203" pitchFamily="34" charset="0"/>
              </a:rPr>
              <a:t>5</a:t>
            </a:r>
            <a:endParaRPr kumimoji="0" lang="zh-HK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738B9740-A83E-A101-ADC9-D9C6F5496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7FE576-22B0-C848-8E59-20AED19FB3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4777798D-B563-6A2F-6948-A5F684920A6A}"/>
              </a:ext>
            </a:extLst>
          </p:cNvPr>
          <p:cNvGrpSpPr>
            <a:grpSpLocks/>
          </p:cNvGrpSpPr>
          <p:nvPr/>
        </p:nvGrpSpPr>
        <p:grpSpPr bwMode="auto">
          <a:xfrm>
            <a:off x="903990" y="2670217"/>
            <a:ext cx="7758114" cy="4106863"/>
            <a:chOff x="1091" y="1168"/>
            <a:chExt cx="4887" cy="2587"/>
          </a:xfrm>
        </p:grpSpPr>
        <p:pic>
          <p:nvPicPr>
            <p:cNvPr id="7" name="Picture 5" descr="C:\Documents and Settings\Owner\桌面\zoe-ppt\S2T1\images\latin book.jpg">
              <a:extLst>
                <a:ext uri="{FF2B5EF4-FFF2-40B4-BE49-F238E27FC236}">
                  <a16:creationId xmlns:a16="http://schemas.microsoft.com/office/drawing/2014/main" id="{C9D6148E-9CD1-54EE-1B19-6DCD460C17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6246" y1="9363" x2="16246" y2="9363"/>
                          <a14:foregroundMark x1="11323" y1="11142" x2="11323" y2="11142"/>
                          <a14:foregroundMark x1="21415" y1="10393" x2="21415" y2="10393"/>
                          <a14:foregroundMark x1="16738" y1="26404" x2="16738" y2="26404"/>
                          <a14:foregroundMark x1="15323" y1="33146" x2="15323" y2="33146"/>
                          <a14:foregroundMark x1="22338" y1="57022" x2="22338" y2="57022"/>
                          <a14:foregroundMark x1="89846" y1="54120" x2="89846" y2="54120"/>
                          <a14:foregroundMark x1="87323" y1="42416" x2="87323" y2="42416"/>
                          <a14:foregroundMark x1="85169" y1="40262" x2="85169" y2="40262"/>
                          <a14:foregroundMark x1="97600" y1="27809" x2="97600" y2="27809"/>
                          <a14:foregroundMark x1="98523" y1="17135" x2="98523" y2="17135"/>
                          <a14:foregroundMark x1="94092" y1="16479" x2="94092" y2="16479"/>
                          <a14:foregroundMark x1="19754" y1="87547" x2="19754" y2="87547"/>
                          <a14:foregroundMark x1="19754" y1="73315" x2="19754" y2="73315"/>
                          <a14:foregroundMark x1="15077" y1="73315" x2="15077" y2="73315"/>
                          <a14:foregroundMark x1="8554" y1="88951" x2="8554" y2="88951"/>
                          <a14:foregroundMark x1="15323" y1="83989" x2="15323" y2="83989"/>
                          <a14:foregroundMark x1="16738" y1="13951" x2="16738" y2="13951"/>
                          <a14:foregroundMark x1="15569" y1="7210" x2="15569" y2="7210"/>
                          <a14:foregroundMark x1="13477" y1="18258" x2="13477" y2="18258"/>
                          <a14:foregroundMark x1="9477" y1="17135" x2="9477" y2="17135"/>
                          <a14:foregroundMark x1="9723" y1="6835" x2="9723" y2="6835"/>
                          <a14:foregroundMark x1="12985" y1="5431" x2="12985" y2="5431"/>
                          <a14:foregroundMark x1="7815" y1="5805" x2="7815" y2="5805"/>
                          <a14:foregroundMark x1="6462" y1="9738" x2="6462" y2="9738"/>
                          <a14:foregroundMark x1="12985" y1="21816" x2="12985" y2="21816"/>
                          <a14:foregroundMark x1="4800" y1="45599" x2="4800" y2="455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" y="1168"/>
              <a:ext cx="3938" cy="2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7">
              <a:extLst>
                <a:ext uri="{FF2B5EF4-FFF2-40B4-BE49-F238E27FC236}">
                  <a16:creationId xmlns:a16="http://schemas.microsoft.com/office/drawing/2014/main" id="{45CF1E0F-A982-1879-2510-773B4B88C1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0" y="3188"/>
              <a:ext cx="1898" cy="2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221E1F"/>
                  </a:solidFill>
                  <a:latin typeface="+mn-ea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zh-TW" altLang="en-US" dirty="0"/>
                <a:t>中古時代的拉丁典籍</a:t>
              </a:r>
              <a:endParaRPr lang="en-US" altLang="zh-TW" dirty="0"/>
            </a:p>
          </p:txBody>
        </p:sp>
      </p:grpSp>
    </p:spTree>
    <p:extLst>
      <p:ext uri="{BB962C8B-B14F-4D97-AF65-F5344CB8AC3E}">
        <p14:creationId xmlns:p14="http://schemas.microsoft.com/office/powerpoint/2010/main" val="390177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D49971-3BDE-3364-B222-F2C3A207F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6070A380-2D28-AEDB-FA7A-070E69518C8B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H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2</a:t>
            </a:r>
            <a:r>
              <a:rPr kumimoji="1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上</a:t>
            </a:r>
            <a:r>
              <a:rPr kumimoji="1" lang="zh-HK" altLang="en-H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，</a:t>
            </a:r>
            <a:r>
              <a:rPr kumimoji="1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頁</a:t>
            </a:r>
            <a:r>
              <a:rPr kumimoji="1" lang="en-US" altLang="zh-HK" sz="1800" dirty="0">
                <a:solidFill>
                  <a:prstClr val="white"/>
                </a:solidFill>
                <a:latin typeface="Tw Cen MT" panose="020B0602020104020603"/>
                <a:ea typeface="微軟正黑體" panose="020B0604030504040204" pitchFamily="34" charset="-120"/>
              </a:rPr>
              <a:t>10</a:t>
            </a:r>
            <a:endParaRPr kumimoji="1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E9119552-470B-5F30-1130-8BAA447EB3BD}"/>
              </a:ext>
            </a:extLst>
          </p:cNvPr>
          <p:cNvGrpSpPr/>
          <p:nvPr/>
        </p:nvGrpSpPr>
        <p:grpSpPr>
          <a:xfrm>
            <a:off x="615295" y="1934678"/>
            <a:ext cx="7913412" cy="3094520"/>
            <a:chOff x="615295" y="1934678"/>
            <a:chExt cx="7913412" cy="3094520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0B0B43E1-22EF-7D1E-AC23-BA307925EB6D}"/>
                </a:ext>
              </a:extLst>
            </p:cNvPr>
            <p:cNvSpPr/>
            <p:nvPr/>
          </p:nvSpPr>
          <p:spPr>
            <a:xfrm>
              <a:off x="615295" y="2368500"/>
              <a:ext cx="7913412" cy="2660698"/>
            </a:xfrm>
            <a:prstGeom prst="roundRect">
              <a:avLst>
                <a:gd name="adj" fmla="val 7542"/>
              </a:avLst>
            </a:prstGeom>
            <a:solidFill>
              <a:schemeClr val="bg1"/>
            </a:solidFill>
            <a:ln w="25400">
              <a:solidFill>
                <a:srgbClr val="19A8D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0" indent="-457200" algn="l" defTabSz="457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EED376B-1FBD-E393-3C3C-E5826CAB4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145" y="1934678"/>
              <a:ext cx="1308100" cy="355600"/>
            </a:xfrm>
            <a:prstGeom prst="rect">
              <a:avLst/>
            </a:prstGeom>
          </p:spPr>
        </p:pic>
        <p:sp>
          <p:nvSpPr>
            <p:cNvPr id="12" name="文字版面配置區 1">
              <a:extLst>
                <a:ext uri="{FF2B5EF4-FFF2-40B4-BE49-F238E27FC236}">
                  <a16:creationId xmlns:a16="http://schemas.microsoft.com/office/drawing/2014/main" id="{2BC7957B-EBDA-93E0-7E6E-51EED5E418D8}"/>
                </a:ext>
              </a:extLst>
            </p:cNvPr>
            <p:cNvSpPr txBox="1">
              <a:spLocks/>
            </p:cNvSpPr>
            <p:nvPr/>
          </p:nvSpPr>
          <p:spPr>
            <a:xfrm>
              <a:off x="840137" y="2675585"/>
              <a:ext cx="7341805" cy="892552"/>
            </a:xfrm>
            <a:prstGeom prst="rect">
              <a:avLst/>
            </a:prstGeom>
          </p:spPr>
          <p:txBody>
            <a:bodyPr anchor="t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19A8D2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你認為意大利對文藝復興時期的學者有甚麼吸引力？</a:t>
              </a:r>
            </a:p>
          </p:txBody>
        </p:sp>
      </p:grpSp>
      <p:sp>
        <p:nvSpPr>
          <p:cNvPr id="20" name="文字版面配置區 1">
            <a:extLst>
              <a:ext uri="{FF2B5EF4-FFF2-40B4-BE49-F238E27FC236}">
                <a16:creationId xmlns:a16="http://schemas.microsoft.com/office/drawing/2014/main" id="{B307B331-BCC2-08A1-0136-D6535BC0A358}"/>
              </a:ext>
            </a:extLst>
          </p:cNvPr>
          <p:cNvSpPr txBox="1">
            <a:spLocks/>
          </p:cNvSpPr>
          <p:nvPr/>
        </p:nvSpPr>
        <p:spPr>
          <a:xfrm>
            <a:off x="840138" y="3579518"/>
            <a:ext cx="7341806" cy="1292662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意大利的城市富裕，能支持文藝發展。／當地富商美第奇家族積極支持文藝發展。／意大利人擁有豐富的文化遺產，有助學術研究。（任選一項）</a:t>
            </a: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26411F64-86CA-5E73-ECF0-CA2AA5216E52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Microsoft Tai Le" panose="020B0502040204020203" pitchFamily="34" charset="0"/>
              </a:rPr>
              <a:t>課題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Microsoft Tai Le" panose="020B0502040204020203" pitchFamily="34" charset="0"/>
              </a:rPr>
              <a:t>5</a:t>
            </a:r>
            <a:endParaRPr kumimoji="0" lang="zh-HK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9899034-52AD-B099-00D6-C00994AB9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7FE576-22B0-C848-8E59-20AED19FB3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3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4-10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F4CDFB-180E-4193-F939-BF857C1DE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58" y="1126521"/>
            <a:ext cx="3184011" cy="360001"/>
          </a:xfrm>
          <a:prstGeom prst="rect">
            <a:avLst/>
          </a:prstGeom>
        </p:spPr>
      </p:pic>
      <p:pic>
        <p:nvPicPr>
          <p:cNvPr id="4" name="圖片 11" descr="一張含有 文字, 螢幕擷取畫面, 軟體, 字型 的圖片&#10;&#10;AI 產生的內容可能不正確。">
            <a:hlinkClick r:id="rId4"/>
            <a:extLst>
              <a:ext uri="{FF2B5EF4-FFF2-40B4-BE49-F238E27FC236}">
                <a16:creationId xmlns:a16="http://schemas.microsoft.com/office/drawing/2014/main" id="{2992C2EF-4005-6AE0-64A7-ECF4C4F64D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34490"/>
            <a:ext cx="9143593" cy="3974308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DFE0CAFD-E93B-B2C3-6374-0FF39E8CC81F}"/>
              </a:ext>
            </a:extLst>
          </p:cNvPr>
          <p:cNvGrpSpPr/>
          <p:nvPr/>
        </p:nvGrpSpPr>
        <p:grpSpPr>
          <a:xfrm>
            <a:off x="527050" y="5091248"/>
            <a:ext cx="1181100" cy="1435100"/>
            <a:chOff x="527050" y="5091248"/>
            <a:chExt cx="1181100" cy="14351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D6F3B52-C42F-A87E-023B-58E7F6A29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7050" y="5091248"/>
              <a:ext cx="1181100" cy="1435100"/>
            </a:xfrm>
            <a:prstGeom prst="rect">
              <a:avLst/>
            </a:prstGeom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691B5863-5007-474A-AF43-692A59E1F8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183" y="5162856"/>
              <a:ext cx="1004717" cy="1004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13">
            <a:hlinkClick r:id="rId8"/>
            <a:extLst>
              <a:ext uri="{FF2B5EF4-FFF2-40B4-BE49-F238E27FC236}">
                <a16:creationId xmlns:a16="http://schemas.microsoft.com/office/drawing/2014/main" id="{45F3E13B-5C15-6479-6CFC-834A75DFC6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93050" y="5443673"/>
            <a:ext cx="723900" cy="723900"/>
          </a:xfrm>
          <a:prstGeom prst="rect">
            <a:avLst/>
          </a:prstGeom>
        </p:spPr>
      </p:pic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CE4AD5B8-6B39-F96A-51D1-4C520DCF13DE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課題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E7298E6-CDE3-7D3C-376E-5571B2748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73170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4">
            <a:extLst>
              <a:ext uri="{FF2B5EF4-FFF2-40B4-BE49-F238E27FC236}">
                <a16:creationId xmlns:a16="http://schemas.microsoft.com/office/drawing/2014/main" id="{0BD216D5-51FB-2FB9-379D-9506FB2637AD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HK" altLang="zh-HK" sz="1800" dirty="0">
                <a:solidFill>
                  <a:schemeClr val="bg1"/>
                </a:solidFill>
              </a:rPr>
              <a:t>4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19ADAD1E-9EFB-A698-38BC-03582887CB7D}"/>
              </a:ext>
            </a:extLst>
          </p:cNvPr>
          <p:cNvGrpSpPr/>
          <p:nvPr/>
        </p:nvGrpSpPr>
        <p:grpSpPr>
          <a:xfrm>
            <a:off x="0" y="599757"/>
            <a:ext cx="9144000" cy="6256254"/>
            <a:chOff x="0" y="599757"/>
            <a:chExt cx="9144000" cy="6256254"/>
          </a:xfrm>
        </p:grpSpPr>
        <p:pic>
          <p:nvPicPr>
            <p:cNvPr id="3" name="圖片 1" descr="一張含有 服裝, 油畫, 男人, 人的臉孔 的圖片&#10;&#10;AI 產生的內容可能不正確。">
              <a:extLst>
                <a:ext uri="{FF2B5EF4-FFF2-40B4-BE49-F238E27FC236}">
                  <a16:creationId xmlns:a16="http://schemas.microsoft.com/office/drawing/2014/main" id="{DDA2D8A9-70A4-E107-F8D4-DD687BB23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3" t="497" r="2247" b="1064"/>
            <a:stretch>
              <a:fillRect/>
            </a:stretch>
          </p:blipFill>
          <p:spPr>
            <a:xfrm>
              <a:off x="0" y="599757"/>
              <a:ext cx="6261350" cy="6256254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1D6B79D-F186-06FE-1EB7-258E84078E48}"/>
                </a:ext>
              </a:extLst>
            </p:cNvPr>
            <p:cNvSpPr/>
            <p:nvPr/>
          </p:nvSpPr>
          <p:spPr>
            <a:xfrm>
              <a:off x="4652067" y="5727345"/>
              <a:ext cx="4491933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r>
                <a:rPr lang="zh-TW" altLang="en-US" sz="2400" b="0" i="0" u="none" strike="noStrike" baseline="0" dirty="0">
                  <a:solidFill>
                    <a:srgbClr val="221E1F"/>
                  </a:solidFill>
                  <a:latin typeface="+mn-ea"/>
                </a:rPr>
                <a:t>德國畫家霍爾班在</a:t>
              </a:r>
              <a:r>
                <a:rPr lang="en-US" altLang="zh-TW" sz="2400" b="0" i="0" u="none" strike="noStrike" baseline="0" dirty="0">
                  <a:solidFill>
                    <a:srgbClr val="221E1F"/>
                  </a:solidFill>
                  <a:latin typeface="+mn-ea"/>
                </a:rPr>
                <a:t>1533</a:t>
              </a:r>
              <a:r>
                <a:rPr lang="zh-TW" altLang="en-US" sz="2400" b="0" i="0" u="none" strike="noStrike" baseline="0" dirty="0">
                  <a:solidFill>
                    <a:srgbClr val="221E1F"/>
                  </a:solidFill>
                  <a:latin typeface="+mn-ea"/>
                </a:rPr>
                <a:t>年完成的畫作，題為</a:t>
              </a:r>
              <a:r>
                <a:rPr lang="en-US" altLang="zh-TW" sz="2400" b="0" i="0" u="none" strike="noStrike" baseline="0" dirty="0">
                  <a:solidFill>
                    <a:srgbClr val="221E1F"/>
                  </a:solidFill>
                  <a:latin typeface="+mn-ea"/>
                </a:rPr>
                <a:t>《</a:t>
              </a:r>
              <a:r>
                <a:rPr lang="zh-TW" altLang="en-US" sz="2400" b="0" i="0" u="none" strike="noStrike" baseline="0" dirty="0">
                  <a:solidFill>
                    <a:srgbClr val="221E1F"/>
                  </a:solidFill>
                  <a:latin typeface="+mn-ea"/>
                </a:rPr>
                <a:t>使節</a:t>
              </a:r>
              <a:r>
                <a:rPr lang="en-US" altLang="zh-TW" sz="2400" b="0" i="0" u="none" strike="noStrike" baseline="0" dirty="0">
                  <a:solidFill>
                    <a:srgbClr val="221E1F"/>
                  </a:solidFill>
                  <a:latin typeface="+mn-ea"/>
                </a:rPr>
                <a:t>》</a:t>
              </a:r>
              <a:r>
                <a:rPr lang="zh-TW" altLang="en-US" sz="2400" b="0" i="0" u="none" strike="noStrike" baseline="0" dirty="0">
                  <a:solidFill>
                    <a:srgbClr val="221E1F"/>
                  </a:solidFill>
                  <a:latin typeface="+mn-ea"/>
                </a:rPr>
                <a:t>。</a:t>
              </a:r>
              <a:endParaRPr lang="zh-HK" altLang="en-US" sz="2400" dirty="0">
                <a:latin typeface="+mn-ea"/>
              </a:endParaRP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86B76681-1740-52EF-F29D-40F3F0ED9CB2}"/>
              </a:ext>
            </a:extLst>
          </p:cNvPr>
          <p:cNvSpPr/>
          <p:nvPr/>
        </p:nvSpPr>
        <p:spPr>
          <a:xfrm>
            <a:off x="7184873" y="5727346"/>
            <a:ext cx="970985" cy="445502"/>
          </a:xfrm>
          <a:prstGeom prst="rect">
            <a:avLst/>
          </a:prstGeom>
          <a:solidFill>
            <a:schemeClr val="bg1">
              <a:alpha val="0"/>
            </a:schemeClr>
          </a:solidFill>
          <a:ln w="19050">
            <a:solidFill>
              <a:srgbClr val="466F8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HK" altLang="en-US" sz="2400" dirty="0">
              <a:latin typeface="+mn-ea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0CB31B46-7610-00F6-CABF-DBE95946C76E}"/>
              </a:ext>
            </a:extLst>
          </p:cNvPr>
          <p:cNvGrpSpPr/>
          <p:nvPr/>
        </p:nvGrpSpPr>
        <p:grpSpPr>
          <a:xfrm>
            <a:off x="6710516" y="4159764"/>
            <a:ext cx="2226964" cy="1567581"/>
            <a:chOff x="6710516" y="4159764"/>
            <a:chExt cx="2226964" cy="1567581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1651357-16FD-8E11-8581-6FC064B8DED9}"/>
                </a:ext>
              </a:extLst>
            </p:cNvPr>
            <p:cNvCxnSpPr/>
            <p:nvPr/>
          </p:nvCxnSpPr>
          <p:spPr>
            <a:xfrm>
              <a:off x="7369088" y="4848819"/>
              <a:ext cx="0" cy="878526"/>
            </a:xfrm>
            <a:prstGeom prst="line">
              <a:avLst/>
            </a:prstGeom>
            <a:ln w="28575">
              <a:solidFill>
                <a:srgbClr val="466F8A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1CB5EAC-F16D-F436-B63A-69082516F4E0}"/>
                </a:ext>
              </a:extLst>
            </p:cNvPr>
            <p:cNvSpPr/>
            <p:nvPr/>
          </p:nvSpPr>
          <p:spPr>
            <a:xfrm>
              <a:off x="6710516" y="4159764"/>
              <a:ext cx="2226964" cy="89255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zh-TW" altLang="en-US" sz="2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時間</a:t>
              </a:r>
              <a:r>
                <a:rPr lang="en-US" altLang="zh-TW" sz="2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︰</a:t>
              </a:r>
              <a:r>
                <a:rPr lang="zh-TW" alt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畫作完成的具體年份</a:t>
              </a:r>
              <a:endParaRPr lang="en-US" sz="2600" dirty="0"/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F8626668-6302-173D-43A9-6FE572C678B4}"/>
              </a:ext>
            </a:extLst>
          </p:cNvPr>
          <p:cNvGrpSpPr/>
          <p:nvPr/>
        </p:nvGrpSpPr>
        <p:grpSpPr>
          <a:xfrm>
            <a:off x="161556" y="5687231"/>
            <a:ext cx="4490511" cy="892552"/>
            <a:chOff x="161556" y="5687231"/>
            <a:chExt cx="4490511" cy="892552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6F3157B-A8F5-FC4D-D081-2CCA7B01B0AC}"/>
                </a:ext>
              </a:extLst>
            </p:cNvPr>
            <p:cNvCxnSpPr>
              <a:cxnSpLocks/>
              <a:endCxn id="51" idx="1"/>
            </p:cNvCxnSpPr>
            <p:nvPr/>
          </p:nvCxnSpPr>
          <p:spPr>
            <a:xfrm>
              <a:off x="2750884" y="6142844"/>
              <a:ext cx="1901183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90985F-62A6-9A6B-714C-02742D905097}"/>
                </a:ext>
              </a:extLst>
            </p:cNvPr>
            <p:cNvSpPr/>
            <p:nvPr/>
          </p:nvSpPr>
          <p:spPr>
            <a:xfrm>
              <a:off x="161556" y="5687231"/>
              <a:ext cx="4256637" cy="89255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zh-TW" altLang="en-US" sz="2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文字</a:t>
              </a:r>
              <a:r>
                <a:rPr lang="en-US" altLang="zh-TW" sz="2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︰</a:t>
              </a:r>
              <a:r>
                <a:rPr lang="zh-TW" alt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資料介紹反映畫作的創作者、面世的年代、題材</a:t>
              </a:r>
              <a:endParaRPr lang="en-US" sz="2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AB1D037-7927-4BCC-383E-DC3AE2261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5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4">
            <a:extLst>
              <a:ext uri="{FF2B5EF4-FFF2-40B4-BE49-F238E27FC236}">
                <a16:creationId xmlns:a16="http://schemas.microsoft.com/office/drawing/2014/main" id="{0BD216D5-51FB-2FB9-379D-9506FB2637AD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HK" altLang="zh-HK" sz="1800" dirty="0">
                <a:solidFill>
                  <a:schemeClr val="bg1"/>
                </a:solidFill>
              </a:rPr>
              <a:t>4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9309FB7-8766-45FB-326E-44C739993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5</a:t>
            </a:fld>
            <a:endParaRPr 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89BBFB26-0D75-324A-8614-F4936ADB73D9}"/>
              </a:ext>
            </a:extLst>
          </p:cNvPr>
          <p:cNvGrpSpPr/>
          <p:nvPr/>
        </p:nvGrpSpPr>
        <p:grpSpPr>
          <a:xfrm>
            <a:off x="0" y="599757"/>
            <a:ext cx="9144000" cy="6256254"/>
            <a:chOff x="0" y="599757"/>
            <a:chExt cx="9144000" cy="6256254"/>
          </a:xfrm>
        </p:grpSpPr>
        <p:pic>
          <p:nvPicPr>
            <p:cNvPr id="3" name="圖片 1" descr="一張含有 服裝, 油畫, 男人, 人的臉孔 的圖片&#10;&#10;AI 產生的內容可能不正確。">
              <a:extLst>
                <a:ext uri="{FF2B5EF4-FFF2-40B4-BE49-F238E27FC236}">
                  <a16:creationId xmlns:a16="http://schemas.microsoft.com/office/drawing/2014/main" id="{DDA2D8A9-70A4-E107-F8D4-DD687BB23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3" t="497" r="2247" b="1064"/>
            <a:stretch>
              <a:fillRect/>
            </a:stretch>
          </p:blipFill>
          <p:spPr>
            <a:xfrm>
              <a:off x="0" y="599757"/>
              <a:ext cx="6261350" cy="6256254"/>
            </a:xfrm>
            <a:prstGeom prst="rect">
              <a:avLst/>
            </a:prstGeom>
          </p:spPr>
        </p:pic>
        <p:sp>
          <p:nvSpPr>
            <p:cNvPr id="7" name="Rectangle 50">
              <a:extLst>
                <a:ext uri="{FF2B5EF4-FFF2-40B4-BE49-F238E27FC236}">
                  <a16:creationId xmlns:a16="http://schemas.microsoft.com/office/drawing/2014/main" id="{0081C2E8-773A-D76A-AFB0-027906AAE7EC}"/>
                </a:ext>
              </a:extLst>
            </p:cNvPr>
            <p:cNvSpPr/>
            <p:nvPr/>
          </p:nvSpPr>
          <p:spPr>
            <a:xfrm>
              <a:off x="4652067" y="5727345"/>
              <a:ext cx="4491933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r>
                <a:rPr lang="zh-TW" altLang="en-US" sz="2400" b="0" i="0" u="none" strike="noStrike" baseline="0" dirty="0">
                  <a:solidFill>
                    <a:srgbClr val="221E1F"/>
                  </a:solidFill>
                  <a:latin typeface="+mn-ea"/>
                </a:rPr>
                <a:t>德國畫家霍爾班在</a:t>
              </a:r>
              <a:r>
                <a:rPr lang="en-US" altLang="zh-TW" sz="2400" b="0" i="0" u="none" strike="noStrike" baseline="0" dirty="0">
                  <a:solidFill>
                    <a:srgbClr val="221E1F"/>
                  </a:solidFill>
                  <a:latin typeface="+mn-ea"/>
                </a:rPr>
                <a:t>1533</a:t>
              </a:r>
              <a:r>
                <a:rPr lang="zh-TW" altLang="en-US" sz="2400" b="0" i="0" u="none" strike="noStrike" baseline="0" dirty="0">
                  <a:solidFill>
                    <a:srgbClr val="221E1F"/>
                  </a:solidFill>
                  <a:latin typeface="+mn-ea"/>
                </a:rPr>
                <a:t>年完成的畫作，題為</a:t>
              </a:r>
              <a:r>
                <a:rPr lang="en-US" altLang="zh-TW" sz="2400" b="0" i="0" u="none" strike="noStrike" baseline="0" dirty="0">
                  <a:solidFill>
                    <a:srgbClr val="221E1F"/>
                  </a:solidFill>
                  <a:latin typeface="+mn-ea"/>
                </a:rPr>
                <a:t>《</a:t>
              </a:r>
              <a:r>
                <a:rPr lang="zh-TW" altLang="en-US" sz="2400" b="0" i="0" u="none" strike="noStrike" baseline="0" dirty="0">
                  <a:solidFill>
                    <a:srgbClr val="221E1F"/>
                  </a:solidFill>
                  <a:latin typeface="+mn-ea"/>
                </a:rPr>
                <a:t>使節</a:t>
              </a:r>
              <a:r>
                <a:rPr lang="en-US" altLang="zh-TW" sz="2400" b="0" i="0" u="none" strike="noStrike" baseline="0" dirty="0">
                  <a:solidFill>
                    <a:srgbClr val="221E1F"/>
                  </a:solidFill>
                  <a:latin typeface="+mn-ea"/>
                </a:rPr>
                <a:t>》</a:t>
              </a:r>
              <a:r>
                <a:rPr lang="zh-TW" altLang="en-US" sz="2400" b="0" i="0" u="none" strike="noStrike" baseline="0" dirty="0">
                  <a:solidFill>
                    <a:srgbClr val="221E1F"/>
                  </a:solidFill>
                  <a:latin typeface="+mn-ea"/>
                </a:rPr>
                <a:t>。</a:t>
              </a:r>
              <a:endParaRPr lang="zh-HK" altLang="en-US" sz="2400" dirty="0">
                <a:latin typeface="+mn-ea"/>
              </a:endParaRPr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6212B330-E255-11E5-2127-922D2D653E29}"/>
              </a:ext>
            </a:extLst>
          </p:cNvPr>
          <p:cNvGrpSpPr/>
          <p:nvPr/>
        </p:nvGrpSpPr>
        <p:grpSpPr>
          <a:xfrm>
            <a:off x="2888536" y="3771007"/>
            <a:ext cx="6030870" cy="1292662"/>
            <a:chOff x="2888536" y="3771007"/>
            <a:chExt cx="6030870" cy="1292662"/>
          </a:xfrm>
        </p:grpSpPr>
        <p:cxnSp>
          <p:nvCxnSpPr>
            <p:cNvPr id="9" name="Straight Connector 55">
              <a:extLst>
                <a:ext uri="{FF2B5EF4-FFF2-40B4-BE49-F238E27FC236}">
                  <a16:creationId xmlns:a16="http://schemas.microsoft.com/office/drawing/2014/main" id="{18BBE517-F49E-B5EA-7403-3EEDF1F11739}"/>
                </a:ext>
              </a:extLst>
            </p:cNvPr>
            <p:cNvCxnSpPr>
              <a:cxnSpLocks/>
            </p:cNvCxnSpPr>
            <p:nvPr/>
          </p:nvCxnSpPr>
          <p:spPr>
            <a:xfrm>
              <a:off x="4151983" y="4741747"/>
              <a:ext cx="2327477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55">
              <a:extLst>
                <a:ext uri="{FF2B5EF4-FFF2-40B4-BE49-F238E27FC236}">
                  <a16:creationId xmlns:a16="http://schemas.microsoft.com/office/drawing/2014/main" id="{1A12E2B7-2C7F-8847-5E88-08AF5F0C5803}"/>
                </a:ext>
              </a:extLst>
            </p:cNvPr>
            <p:cNvCxnSpPr>
              <a:cxnSpLocks/>
            </p:cNvCxnSpPr>
            <p:nvPr/>
          </p:nvCxnSpPr>
          <p:spPr>
            <a:xfrm>
              <a:off x="2888536" y="4230470"/>
              <a:ext cx="3615482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C8D3138-07D4-E6F0-ADF0-FFEAF8AECC64}"/>
                </a:ext>
              </a:extLst>
            </p:cNvPr>
            <p:cNvSpPr/>
            <p:nvPr/>
          </p:nvSpPr>
          <p:spPr>
            <a:xfrm>
              <a:off x="5987845" y="3771007"/>
              <a:ext cx="2931561" cy="129266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zh-TW" altLang="en-US" sz="2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物品</a:t>
              </a:r>
              <a:r>
                <a:rPr lang="en-US" altLang="zh-TW" sz="2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︰</a:t>
              </a:r>
              <a:r>
                <a:rPr lang="zh-TW" alt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桌子上放置各種科學儀器、地球儀及書籍等</a:t>
              </a:r>
              <a:endParaRPr lang="en-US" sz="2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DDAE8066-61F9-754F-1FA2-54F5CC83701C}"/>
              </a:ext>
            </a:extLst>
          </p:cNvPr>
          <p:cNvGrpSpPr/>
          <p:nvPr/>
        </p:nvGrpSpPr>
        <p:grpSpPr>
          <a:xfrm>
            <a:off x="5666149" y="2309086"/>
            <a:ext cx="3271331" cy="892552"/>
            <a:chOff x="5666149" y="2309086"/>
            <a:chExt cx="3271331" cy="892552"/>
          </a:xfrm>
        </p:grpSpPr>
        <p:cxnSp>
          <p:nvCxnSpPr>
            <p:cNvPr id="13" name="Straight Connector 55">
              <a:extLst>
                <a:ext uri="{FF2B5EF4-FFF2-40B4-BE49-F238E27FC236}">
                  <a16:creationId xmlns:a16="http://schemas.microsoft.com/office/drawing/2014/main" id="{8E072ECD-86D3-BA53-A7EC-5D254CBD1B66}"/>
                </a:ext>
              </a:extLst>
            </p:cNvPr>
            <p:cNvCxnSpPr>
              <a:cxnSpLocks/>
            </p:cNvCxnSpPr>
            <p:nvPr/>
          </p:nvCxnSpPr>
          <p:spPr>
            <a:xfrm>
              <a:off x="5666149" y="2642561"/>
              <a:ext cx="813311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1CB5EAC-F16D-F436-B63A-69082516F4E0}"/>
                </a:ext>
              </a:extLst>
            </p:cNvPr>
            <p:cNvSpPr/>
            <p:nvPr/>
          </p:nvSpPr>
          <p:spPr>
            <a:xfrm>
              <a:off x="6005919" y="2309086"/>
              <a:ext cx="2931561" cy="89255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zh-TW" altLang="en-US" sz="2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人物</a:t>
              </a:r>
              <a:r>
                <a:rPr lang="en-US" altLang="zh-TW" sz="2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︰</a:t>
              </a:r>
              <a:r>
                <a:rPr lang="zh-TW" alt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一位學者與一位使節會面</a:t>
              </a:r>
              <a:endParaRPr lang="en-US" sz="2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35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4">
            <a:extLst>
              <a:ext uri="{FF2B5EF4-FFF2-40B4-BE49-F238E27FC236}">
                <a16:creationId xmlns:a16="http://schemas.microsoft.com/office/drawing/2014/main" id="{0BD216D5-51FB-2FB9-379D-9506FB2637AD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HK" altLang="zh-HK" sz="1800" dirty="0">
                <a:solidFill>
                  <a:schemeClr val="bg1"/>
                </a:solidFill>
              </a:rPr>
              <a:t>4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sp>
        <p:nvSpPr>
          <p:cNvPr id="7" name="文字版面配置區 4">
            <a:extLst>
              <a:ext uri="{FF2B5EF4-FFF2-40B4-BE49-F238E27FC236}">
                <a16:creationId xmlns:a16="http://schemas.microsoft.com/office/drawing/2014/main" id="{2AF19C28-63EF-2297-89A5-F5B390DC243D}"/>
              </a:ext>
            </a:extLst>
          </p:cNvPr>
          <p:cNvSpPr txBox="1">
            <a:spLocks/>
          </p:cNvSpPr>
          <p:nvPr/>
        </p:nvSpPr>
        <p:spPr>
          <a:xfrm>
            <a:off x="272379" y="947642"/>
            <a:ext cx="8279466" cy="892552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TW" altLang="en-US" sz="2600" dirty="0">
                <a:latin typeface="+mn-ea"/>
              </a:rPr>
              <a:t>值得注意的是，畫作的內容可能帶有畫家對歷史事件或人物的個人觀點，未必是客觀的史實。</a:t>
            </a:r>
            <a:endParaRPr lang="zh-HK" altLang="en-US" sz="2600" dirty="0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C423D4F3-B645-07FA-E2A2-515C0473CD23}"/>
              </a:ext>
            </a:extLst>
          </p:cNvPr>
          <p:cNvGrpSpPr/>
          <p:nvPr/>
        </p:nvGrpSpPr>
        <p:grpSpPr>
          <a:xfrm>
            <a:off x="615294" y="2103772"/>
            <a:ext cx="7921803" cy="4107070"/>
            <a:chOff x="615294" y="2103772"/>
            <a:chExt cx="7921803" cy="4107070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49B086A1-ED22-C87B-A88D-B68D42D6D566}"/>
                </a:ext>
              </a:extLst>
            </p:cNvPr>
            <p:cNvSpPr/>
            <p:nvPr/>
          </p:nvSpPr>
          <p:spPr>
            <a:xfrm>
              <a:off x="615294" y="2281572"/>
              <a:ext cx="7921803" cy="3929270"/>
            </a:xfrm>
            <a:prstGeom prst="roundRect">
              <a:avLst>
                <a:gd name="adj" fmla="val 7542"/>
              </a:avLst>
            </a:prstGeom>
            <a:solidFill>
              <a:srgbClr val="FCF8C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A0191CD-9141-4D8D-DB37-E25104F21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5294" y="2103772"/>
              <a:ext cx="1587500" cy="355600"/>
            </a:xfrm>
            <a:prstGeom prst="rect">
              <a:avLst/>
            </a:prstGeom>
          </p:spPr>
        </p:pic>
        <p:sp>
          <p:nvSpPr>
            <p:cNvPr id="31" name="文字版面配置區 1">
              <a:extLst>
                <a:ext uri="{FF2B5EF4-FFF2-40B4-BE49-F238E27FC236}">
                  <a16:creationId xmlns:a16="http://schemas.microsoft.com/office/drawing/2014/main" id="{F2AFFBB5-B791-0685-7A2B-A650A66EC0D7}"/>
                </a:ext>
              </a:extLst>
            </p:cNvPr>
            <p:cNvSpPr txBox="1">
              <a:spLocks/>
            </p:cNvSpPr>
            <p:nvPr/>
          </p:nvSpPr>
          <p:spPr>
            <a:xfrm>
              <a:off x="840138" y="2657848"/>
              <a:ext cx="7341806" cy="461665"/>
            </a:xfrm>
            <a:prstGeom prst="rect">
              <a:avLst/>
            </a:prstGeom>
          </p:spPr>
          <p:txBody>
            <a:bodyPr anchor="t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1200"/>
                </a:spcBef>
                <a:buFontTx/>
                <a:buNone/>
              </a:pPr>
              <a:r>
                <a:rPr lang="zh-TW" altLang="en-US" sz="2400" dirty="0">
                  <a:latin typeface="+mn-ea"/>
                  <a:ea typeface="+mn-ea"/>
                </a:rPr>
                <a:t>以下哪些是對上圖的正確描述？（加</a:t>
              </a:r>
              <a:r>
                <a:rPr lang="en-HK" sz="2400" b="0" i="0" dirty="0">
                  <a:solidFill>
                    <a:srgbClr val="474747"/>
                  </a:solidFill>
                  <a:effectLst/>
                  <a:latin typeface="Arial" panose="020B0604020202020204" pitchFamily="34" charset="0"/>
                </a:rPr>
                <a:t>✓</a:t>
              </a:r>
              <a:r>
                <a:rPr lang="zh-TW" altLang="en-US" sz="2400" dirty="0">
                  <a:latin typeface="+mn-ea"/>
                  <a:ea typeface="+mn-ea"/>
                </a:rPr>
                <a:t>號）</a:t>
              </a:r>
              <a:endParaRPr lang="en-US" altLang="zh-TW" sz="2400" dirty="0">
                <a:latin typeface="+mn-ea"/>
                <a:ea typeface="+mn-ea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78C61C1-9B27-F617-74B6-F0E0B0790B29}"/>
                </a:ext>
              </a:extLst>
            </p:cNvPr>
            <p:cNvGrpSpPr/>
            <p:nvPr/>
          </p:nvGrpSpPr>
          <p:grpSpPr>
            <a:xfrm>
              <a:off x="840137" y="3302061"/>
              <a:ext cx="7463725" cy="2710305"/>
              <a:chOff x="840137" y="3317962"/>
              <a:chExt cx="7463725" cy="2710305"/>
            </a:xfrm>
          </p:grpSpPr>
          <p:sp>
            <p:nvSpPr>
              <p:cNvPr id="32" name="文字版面配置區 1">
                <a:extLst>
                  <a:ext uri="{FF2B5EF4-FFF2-40B4-BE49-F238E27FC236}">
                    <a16:creationId xmlns:a16="http://schemas.microsoft.com/office/drawing/2014/main" id="{3CF8D36D-8BC9-2B30-9BF8-E1F0929F33A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0137" y="3317962"/>
                <a:ext cx="7463725" cy="2710305"/>
              </a:xfrm>
              <a:prstGeom prst="rect">
                <a:avLst/>
              </a:prstGeom>
            </p:spPr>
            <p:txBody>
              <a:bodyPr anchor="t" anchorCtr="0"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A47446"/>
                  </a:buClr>
                  <a:buSzPct val="75000"/>
                  <a:buFont typeface="Wingdings" pitchFamily="2" charset="2"/>
                  <a:buNone/>
                  <a:defRPr lang="zh-TW" altLang="en-US" sz="2400" kern="1200" dirty="0" smtClean="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A47446"/>
                  </a:buClr>
                  <a:buSzPct val="75000"/>
                  <a:buFont typeface="Wingdings" pitchFamily="2" charset="2"/>
                  <a:buChar char="l"/>
                  <a:defRPr sz="2200" b="0" i="0" kern="1200" spc="0" baseline="0">
                    <a:solidFill>
                      <a:schemeClr val="tx1"/>
                    </a:solidFill>
                    <a:latin typeface="Microsoft JhengHei UI Light" panose="020B0304030504040204" pitchFamily="34" charset="-120"/>
                    <a:ea typeface="Microsoft JhengHei UI Light" panose="020B0304030504040204" pitchFamily="34" charset="-120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A47446"/>
                  </a:buClr>
                  <a:buSzPct val="75000"/>
                  <a:buFont typeface="Wingdings" pitchFamily="2" charset="2"/>
                  <a:buChar char="l"/>
                  <a:defRPr sz="1800" b="0" i="0" kern="1200" spc="0" baseline="0">
                    <a:solidFill>
                      <a:schemeClr val="tx1"/>
                    </a:solidFill>
                    <a:latin typeface="Microsoft JhengHei UI Light" panose="020B0304030504040204" pitchFamily="34" charset="-120"/>
                    <a:ea typeface="Microsoft JhengHei UI Light" panose="020B0304030504040204" pitchFamily="34" charset="-12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A47446"/>
                  </a:buClr>
                  <a:buSzPct val="75000"/>
                  <a:buFont typeface="Wingdings" pitchFamily="2" charset="2"/>
                  <a:buChar char="l"/>
                  <a:defRPr sz="1400" b="0" i="0" kern="1200" spc="0" baseline="0">
                    <a:solidFill>
                      <a:schemeClr val="tx1"/>
                    </a:solidFill>
                    <a:latin typeface="Microsoft JhengHei UI Light" panose="020B0304030504040204" pitchFamily="34" charset="-120"/>
                    <a:ea typeface="Microsoft JhengHei UI Light" panose="020B0304030504040204" pitchFamily="34" charset="-12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A47446"/>
                  </a:buClr>
                  <a:buSzPct val="75000"/>
                  <a:buFont typeface="Wingdings" pitchFamily="2" charset="2"/>
                  <a:buChar char="l"/>
                  <a:defRPr sz="1000" b="0" i="0" kern="1200" spc="0" baseline="0">
                    <a:solidFill>
                      <a:schemeClr val="tx1"/>
                    </a:solidFill>
                    <a:latin typeface="Microsoft JhengHei UI Light" panose="020B0304030504040204" pitchFamily="34" charset="-120"/>
                    <a:ea typeface="Microsoft JhengHei UI Light" panose="020B0304030504040204" pitchFamily="34" charset="-12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727075" eaLnBrk="1" hangingPunct="1">
                  <a:lnSpc>
                    <a:spcPct val="100000"/>
                  </a:lnSpc>
                  <a:spcBef>
                    <a:spcPts val="1800"/>
                  </a:spcBef>
                  <a:buFontTx/>
                  <a:buNone/>
                </a:pPr>
                <a:r>
                  <a:rPr lang="zh-TW" altLang="en-US" sz="2400" dirty="0">
                    <a:latin typeface="+mn-ea"/>
                    <a:ea typeface="+mn-ea"/>
                  </a:rPr>
                  <a:t>畫作在</a:t>
                </a:r>
                <a:r>
                  <a:rPr lang="en-US" altLang="zh-TW" sz="2400" dirty="0">
                    <a:latin typeface="+mn-ea"/>
                    <a:ea typeface="+mn-ea"/>
                  </a:rPr>
                  <a:t>14</a:t>
                </a:r>
                <a:r>
                  <a:rPr lang="zh-TW" altLang="en-US" sz="2400" dirty="0">
                    <a:latin typeface="+mn-ea"/>
                    <a:ea typeface="+mn-ea"/>
                  </a:rPr>
                  <a:t>世紀出版。</a:t>
                </a:r>
                <a:endParaRPr lang="en-HK" altLang="zh-TW" sz="2400" dirty="0">
                  <a:latin typeface="+mn-ea"/>
                  <a:ea typeface="+mn-ea"/>
                </a:endParaRPr>
              </a:p>
              <a:p>
                <a:pPr marL="727075" eaLnBrk="1" hangingPunct="1">
                  <a:lnSpc>
                    <a:spcPct val="100000"/>
                  </a:lnSpc>
                  <a:spcBef>
                    <a:spcPts val="1800"/>
                  </a:spcBef>
                  <a:buFontTx/>
                  <a:buNone/>
                </a:pPr>
                <a:r>
                  <a:rPr lang="zh-TW" altLang="en-US" sz="2400" dirty="0">
                    <a:latin typeface="+mn-ea"/>
                    <a:ea typeface="+mn-ea"/>
                  </a:rPr>
                  <a:t>畫作的作者來自英國。</a:t>
                </a:r>
                <a:endParaRPr lang="en-HK" altLang="zh-TW" sz="2400" dirty="0">
                  <a:latin typeface="+mn-ea"/>
                  <a:ea typeface="+mn-ea"/>
                </a:endParaRPr>
              </a:p>
              <a:p>
                <a:pPr marL="727075" eaLnBrk="1" hangingPunct="1">
                  <a:lnSpc>
                    <a:spcPct val="100000"/>
                  </a:lnSpc>
                  <a:spcBef>
                    <a:spcPts val="1800"/>
                  </a:spcBef>
                  <a:buFontTx/>
                  <a:buNone/>
                </a:pPr>
                <a:r>
                  <a:rPr lang="zh-TW" altLang="en-US" sz="2400" dirty="0">
                    <a:latin typeface="+mn-ea"/>
                    <a:ea typeface="+mn-ea"/>
                  </a:rPr>
                  <a:t>畫中出現望遠鏡。 </a:t>
                </a:r>
                <a:endParaRPr lang="en-HK" altLang="zh-TW" sz="2400" dirty="0">
                  <a:latin typeface="+mn-ea"/>
                  <a:ea typeface="+mn-ea"/>
                </a:endParaRPr>
              </a:p>
              <a:p>
                <a:pPr marL="727075" eaLnBrk="1" hangingPunct="1">
                  <a:lnSpc>
                    <a:spcPct val="100000"/>
                  </a:lnSpc>
                  <a:spcBef>
                    <a:spcPts val="1800"/>
                  </a:spcBef>
                  <a:buFontTx/>
                  <a:buNone/>
                </a:pPr>
                <a:r>
                  <a:rPr lang="zh-TW" altLang="en-US" sz="2400" dirty="0">
                    <a:latin typeface="+mn-ea"/>
                    <a:ea typeface="+mn-ea"/>
                  </a:rPr>
                  <a:t>畫作出版的時候，歐洲人已認識到地球的形狀大致是一個球體。</a:t>
                </a:r>
                <a:endParaRPr lang="zh-HK" altLang="zh-HK" sz="2400" dirty="0">
                  <a:latin typeface="+mn-ea"/>
                  <a:ea typeface="+mn-ea"/>
                </a:endParaRPr>
              </a:p>
            </p:txBody>
          </p:sp>
          <p:sp>
            <p:nvSpPr>
              <p:cNvPr id="33" name="矩形 7">
                <a:extLst>
                  <a:ext uri="{FF2B5EF4-FFF2-40B4-BE49-F238E27FC236}">
                    <a16:creationId xmlns:a16="http://schemas.microsoft.com/office/drawing/2014/main" id="{3224A95A-1A31-5B67-E9B9-94EE3CBC2E57}"/>
                  </a:ext>
                </a:extLst>
              </p:cNvPr>
              <p:cNvSpPr/>
              <p:nvPr/>
            </p:nvSpPr>
            <p:spPr>
              <a:xfrm>
                <a:off x="1107124" y="3355697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 dirty="0"/>
              </a:p>
            </p:txBody>
          </p:sp>
          <p:sp>
            <p:nvSpPr>
              <p:cNvPr id="34" name="矩形 7">
                <a:extLst>
                  <a:ext uri="{FF2B5EF4-FFF2-40B4-BE49-F238E27FC236}">
                    <a16:creationId xmlns:a16="http://schemas.microsoft.com/office/drawing/2014/main" id="{94239B27-1DFC-FC5D-E13C-E25FF4B225B5}"/>
                  </a:ext>
                </a:extLst>
              </p:cNvPr>
              <p:cNvSpPr/>
              <p:nvPr/>
            </p:nvSpPr>
            <p:spPr>
              <a:xfrm>
                <a:off x="1107124" y="3969529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 dirty="0"/>
              </a:p>
            </p:txBody>
          </p:sp>
          <p:sp>
            <p:nvSpPr>
              <p:cNvPr id="35" name="矩形 7">
                <a:extLst>
                  <a:ext uri="{FF2B5EF4-FFF2-40B4-BE49-F238E27FC236}">
                    <a16:creationId xmlns:a16="http://schemas.microsoft.com/office/drawing/2014/main" id="{557C2EF4-80E6-797F-73D8-AB7A6F7EFF31}"/>
                  </a:ext>
                </a:extLst>
              </p:cNvPr>
              <p:cNvSpPr/>
              <p:nvPr/>
            </p:nvSpPr>
            <p:spPr>
              <a:xfrm>
                <a:off x="1111208" y="4565031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 dirty="0"/>
              </a:p>
            </p:txBody>
          </p:sp>
          <p:sp>
            <p:nvSpPr>
              <p:cNvPr id="36" name="矩形 7">
                <a:extLst>
                  <a:ext uri="{FF2B5EF4-FFF2-40B4-BE49-F238E27FC236}">
                    <a16:creationId xmlns:a16="http://schemas.microsoft.com/office/drawing/2014/main" id="{DBCD9653-0E29-116F-CBC1-A772187C8656}"/>
                  </a:ext>
                </a:extLst>
              </p:cNvPr>
              <p:cNvSpPr/>
              <p:nvPr/>
            </p:nvSpPr>
            <p:spPr>
              <a:xfrm>
                <a:off x="1111208" y="5178863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 dirty="0"/>
              </a:p>
            </p:txBody>
          </p:sp>
        </p:grpSp>
      </p:grp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3230923-2E4A-806F-5C52-FF9688EBB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6</a:t>
            </a:fld>
            <a:endParaRPr lang="en-US"/>
          </a:p>
        </p:txBody>
      </p:sp>
      <p:pic>
        <p:nvPicPr>
          <p:cNvPr id="4" name="圖形 3" descr="核取記號 以實心填滿">
            <a:extLst>
              <a:ext uri="{FF2B5EF4-FFF2-40B4-BE49-F238E27FC236}">
                <a16:creationId xmlns:a16="http://schemas.microsoft.com/office/drawing/2014/main" id="{FA3B3550-52F9-89EF-C390-BD12F6B2F8A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1352" y="4575198"/>
            <a:ext cx="356671" cy="356671"/>
          </a:xfrm>
          <a:prstGeom prst="rect">
            <a:avLst/>
          </a:prstGeom>
        </p:spPr>
      </p:pic>
      <p:pic>
        <p:nvPicPr>
          <p:cNvPr id="5" name="圖形 4" descr="核取記號 以實心填滿">
            <a:extLst>
              <a:ext uri="{FF2B5EF4-FFF2-40B4-BE49-F238E27FC236}">
                <a16:creationId xmlns:a16="http://schemas.microsoft.com/office/drawing/2014/main" id="{0D08192B-43EC-9A7A-9DE7-60DF5AE1717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1353" y="5179877"/>
            <a:ext cx="356671" cy="35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98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4">
            <a:extLst>
              <a:ext uri="{FF2B5EF4-FFF2-40B4-BE49-F238E27FC236}">
                <a16:creationId xmlns:a16="http://schemas.microsoft.com/office/drawing/2014/main" id="{0BD216D5-51FB-2FB9-379D-9506FB2637AD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HK" altLang="zh-HK" sz="1800" dirty="0">
                <a:solidFill>
                  <a:schemeClr val="bg1"/>
                </a:solidFill>
              </a:rPr>
              <a:t>5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A46DECD9-A8F0-1260-E8F0-0A983930050C}"/>
              </a:ext>
            </a:extLst>
          </p:cNvPr>
          <p:cNvSpPr txBox="1">
            <a:spLocks/>
          </p:cNvSpPr>
          <p:nvPr/>
        </p:nvSpPr>
        <p:spPr>
          <a:xfrm>
            <a:off x="257631" y="1632970"/>
            <a:ext cx="3570791" cy="354969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228600" indent="-22860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latin typeface="+mn-ea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TW" altLang="en-US" dirty="0"/>
              <a:t>數據的分類有許多種，包括直線圖、棒形圖、折線圖、圓形圖等。</a:t>
            </a:r>
            <a:endParaRPr lang="en-HK" altLang="zh-TW" dirty="0"/>
          </a:p>
          <a:p>
            <a:r>
              <a:rPr lang="zh-HK" altLang="en-US" dirty="0"/>
              <a:t>首先要注意圖表的標題和座標，了解其主題和內容。</a:t>
            </a:r>
            <a:endParaRPr lang="en-HK" altLang="zh-HK" dirty="0"/>
          </a:p>
          <a:p>
            <a:r>
              <a:rPr lang="zh-HK" altLang="en-US" dirty="0"/>
              <a:t>留意數據的變化和趨勢。</a:t>
            </a:r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537AA2DE-A274-67AE-9241-A70E2B5EB3FD}"/>
              </a:ext>
            </a:extLst>
          </p:cNvPr>
          <p:cNvSpPr txBox="1">
            <a:spLocks/>
          </p:cNvSpPr>
          <p:nvPr/>
        </p:nvSpPr>
        <p:spPr>
          <a:xfrm>
            <a:off x="257631" y="851039"/>
            <a:ext cx="5113337" cy="5033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TW" altLang="en-US" b="1" dirty="0">
                <a:solidFill>
                  <a:srgbClr val="466F8A"/>
                </a:solidFill>
                <a:latin typeface="+mj-ea"/>
                <a:ea typeface="+mj-ea"/>
              </a:rPr>
              <a:t>怎樣分析數據資料？</a:t>
            </a:r>
            <a:endParaRPr lang="zh-HK" altLang="en-US" dirty="0">
              <a:solidFill>
                <a:srgbClr val="466F8A"/>
              </a:solidFill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15B757CB-E109-2408-2F48-C0C73B687000}"/>
              </a:ext>
            </a:extLst>
          </p:cNvPr>
          <p:cNvGrpSpPr/>
          <p:nvPr/>
        </p:nvGrpSpPr>
        <p:grpSpPr>
          <a:xfrm>
            <a:off x="4099727" y="989508"/>
            <a:ext cx="4658802" cy="5503366"/>
            <a:chOff x="4099727" y="989508"/>
            <a:chExt cx="4658802" cy="5503366"/>
          </a:xfrm>
        </p:grpSpPr>
        <p:graphicFrame>
          <p:nvGraphicFramePr>
            <p:cNvPr id="9" name="圖表 17">
              <a:extLst>
                <a:ext uri="{FF2B5EF4-FFF2-40B4-BE49-F238E27FC236}">
                  <a16:creationId xmlns:a16="http://schemas.microsoft.com/office/drawing/2014/main" id="{94922A92-2F11-7B37-783B-03BE33811F0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852174839"/>
                </p:ext>
              </p:extLst>
            </p:nvPr>
          </p:nvGraphicFramePr>
          <p:xfrm>
            <a:off x="4099727" y="989508"/>
            <a:ext cx="4658802" cy="49776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" name="文字方塊 19">
              <a:extLst>
                <a:ext uri="{FF2B5EF4-FFF2-40B4-BE49-F238E27FC236}">
                  <a16:creationId xmlns:a16="http://schemas.microsoft.com/office/drawing/2014/main" id="{D5391A38-0B76-DADE-CA8E-E93D475D2087}"/>
                </a:ext>
              </a:extLst>
            </p:cNvPr>
            <p:cNvSpPr txBox="1"/>
            <p:nvPr/>
          </p:nvSpPr>
          <p:spPr>
            <a:xfrm>
              <a:off x="7494598" y="6031209"/>
              <a:ext cx="1236003" cy="461665"/>
            </a:xfrm>
            <a:prstGeom prst="rect">
              <a:avLst/>
            </a:prstGeom>
            <a:solidFill>
              <a:srgbClr val="FEE198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HK" altLang="en-US" sz="2400" dirty="0"/>
                <a:t>折線圖</a:t>
              </a:r>
            </a:p>
          </p:txBody>
        </p:sp>
      </p:grp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B60BD7B-B8FB-69D4-31A8-ACAA3082D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09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>
            <a:extLst>
              <a:ext uri="{FF2B5EF4-FFF2-40B4-BE49-F238E27FC236}">
                <a16:creationId xmlns:a16="http://schemas.microsoft.com/office/drawing/2014/main" id="{64A18C55-366F-D52D-BBEB-34207A545634}"/>
              </a:ext>
            </a:extLst>
          </p:cNvPr>
          <p:cNvGrpSpPr/>
          <p:nvPr/>
        </p:nvGrpSpPr>
        <p:grpSpPr>
          <a:xfrm>
            <a:off x="3480619" y="1149171"/>
            <a:ext cx="5486398" cy="5192638"/>
            <a:chOff x="3078235" y="1287048"/>
            <a:chExt cx="5486398" cy="5192638"/>
          </a:xfrm>
        </p:grpSpPr>
        <p:pic>
          <p:nvPicPr>
            <p:cNvPr id="5" name="圖片 4" descr="一張含有 文字, 螢幕擷取畫面, 圖表, 字型 的圖片&#10;&#10;AI 產生的內容可能不正確。">
              <a:extLst>
                <a:ext uri="{FF2B5EF4-FFF2-40B4-BE49-F238E27FC236}">
                  <a16:creationId xmlns:a16="http://schemas.microsoft.com/office/drawing/2014/main" id="{8BB1A6EF-2A04-B01D-AE9C-E6D7709A5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8235" y="1287048"/>
              <a:ext cx="5486398" cy="5192638"/>
            </a:xfrm>
            <a:prstGeom prst="rect">
              <a:avLst/>
            </a:prstGeom>
          </p:spPr>
        </p:pic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039CE11A-0FFC-98B6-13C9-4BFB6651BD9E}"/>
                </a:ext>
              </a:extLst>
            </p:cNvPr>
            <p:cNvSpPr txBox="1"/>
            <p:nvPr/>
          </p:nvSpPr>
          <p:spPr>
            <a:xfrm>
              <a:off x="4400048" y="1309110"/>
              <a:ext cx="4164585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>
              <a:defPPr>
                <a:defRPr lang="en-US"/>
              </a:defPPr>
              <a:lvl1pPr>
                <a:defRPr sz="2400" b="0" i="0" u="none" strike="noStrike" baseline="0">
                  <a:solidFill>
                    <a:srgbClr val="221E1F"/>
                  </a:solidFill>
                  <a:latin typeface="+mn-ea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TW" dirty="0"/>
                <a:t>1816-1856</a:t>
              </a:r>
              <a:r>
                <a:rPr lang="zh-TW" altLang="en-US" dirty="0"/>
                <a:t>年間英國煤年產量</a:t>
              </a:r>
            </a:p>
          </p:txBody>
        </p:sp>
      </p:grpSp>
      <p:sp>
        <p:nvSpPr>
          <p:cNvPr id="2" name="文字版面配置區 4">
            <a:extLst>
              <a:ext uri="{FF2B5EF4-FFF2-40B4-BE49-F238E27FC236}">
                <a16:creationId xmlns:a16="http://schemas.microsoft.com/office/drawing/2014/main" id="{0BD216D5-51FB-2FB9-379D-9506FB2637AD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HK" altLang="zh-HK" sz="1800" dirty="0">
                <a:solidFill>
                  <a:schemeClr val="bg1"/>
                </a:solidFill>
              </a:rPr>
              <a:t>5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8D54A3FA-3565-7714-49C4-EBF4EF67AA4E}"/>
              </a:ext>
            </a:extLst>
          </p:cNvPr>
          <p:cNvGrpSpPr/>
          <p:nvPr/>
        </p:nvGrpSpPr>
        <p:grpSpPr>
          <a:xfrm>
            <a:off x="204227" y="3452294"/>
            <a:ext cx="4557250" cy="2893100"/>
            <a:chOff x="204227" y="3452294"/>
            <a:chExt cx="4557250" cy="28931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B9A522B-3CDA-3219-3066-32C51A357F0A}"/>
                </a:ext>
              </a:extLst>
            </p:cNvPr>
            <p:cNvSpPr/>
            <p:nvPr/>
          </p:nvSpPr>
          <p:spPr>
            <a:xfrm>
              <a:off x="204227" y="3452294"/>
              <a:ext cx="3052916" cy="2893100"/>
            </a:xfrm>
            <a:prstGeom prst="rect">
              <a:avLst/>
            </a:prstGeom>
            <a:solidFill>
              <a:srgbClr val="EADA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r>
                <a:rPr lang="zh-TW" altLang="en-US" sz="2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數據</a:t>
              </a:r>
              <a:r>
                <a:rPr lang="en-US" altLang="zh-TW" sz="2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︰</a:t>
              </a:r>
              <a:r>
                <a:rPr lang="zh-TW" alt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從多角度分析數據，留意其中最具代表性的項目（如最大、最少），數據的變化幅度和趨勢，兩軸之間的關係</a:t>
              </a:r>
              <a:endParaRPr lang="en-US" sz="2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A134FC5-82BD-C8E4-0E7A-AA61649FC3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42393" y="5801304"/>
              <a:ext cx="1519084" cy="0"/>
            </a:xfrm>
            <a:prstGeom prst="line">
              <a:avLst/>
            </a:prstGeom>
            <a:ln w="28575">
              <a:solidFill>
                <a:srgbClr val="CC9E3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F8D4820-8C2B-DF71-065A-1FF1E1D5B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8</a:t>
            </a:fld>
            <a:endParaRPr lang="en-US"/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D359A386-F609-4AEE-F286-AB9E33309A74}"/>
              </a:ext>
            </a:extLst>
          </p:cNvPr>
          <p:cNvGrpSpPr/>
          <p:nvPr/>
        </p:nvGrpSpPr>
        <p:grpSpPr>
          <a:xfrm>
            <a:off x="189477" y="893415"/>
            <a:ext cx="5164188" cy="1292662"/>
            <a:chOff x="189477" y="893415"/>
            <a:chExt cx="5164188" cy="129266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474D98B-CB10-8D7D-3260-972F132947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64311" y="1011399"/>
              <a:ext cx="2089354" cy="0"/>
            </a:xfrm>
            <a:prstGeom prst="line">
              <a:avLst/>
            </a:prstGeom>
            <a:ln w="28575">
              <a:solidFill>
                <a:srgbClr val="CC9E3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6D70968-28BD-10E5-D228-E94B64396E98}"/>
                </a:ext>
              </a:extLst>
            </p:cNvPr>
            <p:cNvSpPr/>
            <p:nvPr/>
          </p:nvSpPr>
          <p:spPr>
            <a:xfrm>
              <a:off x="189477" y="893415"/>
              <a:ext cx="3052916" cy="1292662"/>
            </a:xfrm>
            <a:prstGeom prst="rect">
              <a:avLst/>
            </a:prstGeom>
            <a:solidFill>
              <a:srgbClr val="EADA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r>
                <a:rPr lang="zh-TW" altLang="en-US" sz="2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標題</a:t>
              </a:r>
              <a:r>
                <a:rPr lang="en-US" altLang="zh-TW" sz="2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︰</a:t>
              </a:r>
              <a:r>
                <a:rPr lang="zh-TW" alt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顯示圖表數據的主題、相關時期、地點和人物等</a:t>
              </a:r>
              <a:endParaRPr lang="en-US" sz="2600" dirty="0"/>
            </a:p>
          </p:txBody>
        </p:sp>
        <p:cxnSp>
          <p:nvCxnSpPr>
            <p:cNvPr id="9" name="Straight Connector 10">
              <a:extLst>
                <a:ext uri="{FF2B5EF4-FFF2-40B4-BE49-F238E27FC236}">
                  <a16:creationId xmlns:a16="http://schemas.microsoft.com/office/drawing/2014/main" id="{204C2A69-69BB-9969-F4D2-7DD22C2306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53665" y="1011399"/>
              <a:ext cx="0" cy="159834"/>
            </a:xfrm>
            <a:prstGeom prst="line">
              <a:avLst/>
            </a:prstGeom>
            <a:ln w="28575">
              <a:solidFill>
                <a:srgbClr val="CC9E3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7795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4">
            <a:extLst>
              <a:ext uri="{FF2B5EF4-FFF2-40B4-BE49-F238E27FC236}">
                <a16:creationId xmlns:a16="http://schemas.microsoft.com/office/drawing/2014/main" id="{0BD216D5-51FB-2FB9-379D-9506FB2637AD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HK" altLang="zh-HK" sz="1800" dirty="0">
                <a:solidFill>
                  <a:schemeClr val="bg1"/>
                </a:solidFill>
              </a:rPr>
              <a:t>5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95F718C-DBDF-3579-584F-E2599C5AF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9</a:t>
            </a:fld>
            <a:endParaRPr lang="en-US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743F1469-22FA-3EA4-8F64-4F0B7F5E5564}"/>
              </a:ext>
            </a:extLst>
          </p:cNvPr>
          <p:cNvGrpSpPr/>
          <p:nvPr/>
        </p:nvGrpSpPr>
        <p:grpSpPr>
          <a:xfrm>
            <a:off x="3480619" y="1149171"/>
            <a:ext cx="5486398" cy="5192638"/>
            <a:chOff x="3078235" y="1287048"/>
            <a:chExt cx="5486398" cy="5192638"/>
          </a:xfrm>
        </p:grpSpPr>
        <p:pic>
          <p:nvPicPr>
            <p:cNvPr id="7" name="圖片 6" descr="一張含有 文字, 螢幕擷取畫面, 圖表, 字型 的圖片&#10;&#10;AI 產生的內容可能不正確。">
              <a:extLst>
                <a:ext uri="{FF2B5EF4-FFF2-40B4-BE49-F238E27FC236}">
                  <a16:creationId xmlns:a16="http://schemas.microsoft.com/office/drawing/2014/main" id="{A5917B00-DD5B-F20D-B504-91793E820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8235" y="1287048"/>
              <a:ext cx="5486398" cy="5192638"/>
            </a:xfrm>
            <a:prstGeom prst="rect">
              <a:avLst/>
            </a:prstGeom>
          </p:spPr>
        </p:pic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5885E46A-F910-F496-A29C-6C190ECA1215}"/>
                </a:ext>
              </a:extLst>
            </p:cNvPr>
            <p:cNvSpPr txBox="1"/>
            <p:nvPr/>
          </p:nvSpPr>
          <p:spPr>
            <a:xfrm>
              <a:off x="4400048" y="1309110"/>
              <a:ext cx="4164585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>
              <a:defPPr>
                <a:defRPr lang="en-US"/>
              </a:defPPr>
              <a:lvl1pPr>
                <a:defRPr sz="2400" b="0" i="0" u="none" strike="noStrike" baseline="0">
                  <a:solidFill>
                    <a:srgbClr val="221E1F"/>
                  </a:solidFill>
                  <a:latin typeface="+mn-ea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TW" dirty="0"/>
                <a:t>1816-1856</a:t>
              </a:r>
              <a:r>
                <a:rPr lang="zh-TW" altLang="en-US" dirty="0"/>
                <a:t>年間英國煤年產量</a:t>
              </a: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F401F2FB-A300-6415-9416-0A7BE7D28DD6}"/>
              </a:ext>
            </a:extLst>
          </p:cNvPr>
          <p:cNvGrpSpPr/>
          <p:nvPr/>
        </p:nvGrpSpPr>
        <p:grpSpPr>
          <a:xfrm>
            <a:off x="250723" y="1350611"/>
            <a:ext cx="4274573" cy="4852221"/>
            <a:chOff x="250723" y="1350611"/>
            <a:chExt cx="4274573" cy="4852221"/>
          </a:xfrm>
        </p:grpSpPr>
        <p:cxnSp>
          <p:nvCxnSpPr>
            <p:cNvPr id="9" name="Straight Connector 10">
              <a:extLst>
                <a:ext uri="{FF2B5EF4-FFF2-40B4-BE49-F238E27FC236}">
                  <a16:creationId xmlns:a16="http://schemas.microsoft.com/office/drawing/2014/main" id="{5C2AA566-19C7-F4D3-33B5-0D1617D1FF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68012" y="1350611"/>
              <a:ext cx="1312607" cy="0"/>
            </a:xfrm>
            <a:prstGeom prst="line">
              <a:avLst/>
            </a:prstGeom>
            <a:ln w="28575">
              <a:solidFill>
                <a:srgbClr val="CC9E3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867D942-1437-ED7A-18FE-0D906BBDBB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32039" y="6202832"/>
              <a:ext cx="2593257" cy="0"/>
            </a:xfrm>
            <a:prstGeom prst="line">
              <a:avLst/>
            </a:prstGeom>
            <a:ln w="28575">
              <a:solidFill>
                <a:srgbClr val="CC9E3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0">
              <a:extLst>
                <a:ext uri="{FF2B5EF4-FFF2-40B4-BE49-F238E27FC236}">
                  <a16:creationId xmlns:a16="http://schemas.microsoft.com/office/drawing/2014/main" id="{033A1E91-0698-5C97-B5B1-FCA4127FEC3D}"/>
                </a:ext>
              </a:extLst>
            </p:cNvPr>
            <p:cNvCxnSpPr>
              <a:cxnSpLocks/>
            </p:cNvCxnSpPr>
            <p:nvPr/>
          </p:nvCxnSpPr>
          <p:spPr>
            <a:xfrm>
              <a:off x="2050026" y="1350611"/>
              <a:ext cx="0" cy="4822725"/>
            </a:xfrm>
            <a:prstGeom prst="line">
              <a:avLst/>
            </a:prstGeom>
            <a:ln w="28575">
              <a:solidFill>
                <a:srgbClr val="CC9E3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AC64827-EC18-DC4C-895E-1C0581764F0F}"/>
                </a:ext>
              </a:extLst>
            </p:cNvPr>
            <p:cNvSpPr/>
            <p:nvPr/>
          </p:nvSpPr>
          <p:spPr>
            <a:xfrm>
              <a:off x="250723" y="2925861"/>
              <a:ext cx="3052916" cy="1292662"/>
            </a:xfrm>
            <a:prstGeom prst="rect">
              <a:avLst/>
            </a:prstGeom>
            <a:solidFill>
              <a:srgbClr val="EADA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r>
                <a:rPr lang="zh-TW" altLang="en-US" sz="2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座標</a:t>
              </a:r>
              <a:r>
                <a:rPr lang="en-US" altLang="zh-TW" sz="2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︰</a:t>
              </a:r>
              <a:r>
                <a:rPr lang="zh-TW" alt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通常提及到單位，顯示在數據的橫軸和直軸</a:t>
              </a:r>
              <a:endParaRPr lang="en-US" sz="2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002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1169</TotalTime>
  <Words>1432</Words>
  <Application>Microsoft Office PowerPoint</Application>
  <PresentationFormat>如螢幕大小 (4:3)</PresentationFormat>
  <Paragraphs>205</Paragraphs>
  <Slides>34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41" baseType="lpstr">
      <vt:lpstr>微軟正黑體</vt:lpstr>
      <vt:lpstr>Aptos</vt:lpstr>
      <vt:lpstr>Arial</vt:lpstr>
      <vt:lpstr>Calibri</vt:lpstr>
      <vt:lpstr>Times New Roman</vt:lpstr>
      <vt:lpstr>Tw Cen MT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i. 文藝復興出現的背景</vt:lpstr>
      <vt:lpstr>PowerPoint 簡報</vt:lpstr>
      <vt:lpstr>PowerPoint 簡報</vt:lpstr>
      <vt:lpstr>PowerPoint 簡報</vt:lpstr>
      <vt:lpstr>PowerPoint 簡報</vt:lpstr>
      <vt:lpstr>ii. 文藝復興 發源於意大利的原因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Kee Ling</dc:creator>
  <cp:lastModifiedBy>history01 history01</cp:lastModifiedBy>
  <cp:revision>64</cp:revision>
  <dcterms:created xsi:type="dcterms:W3CDTF">2026-03-09T09:42:46Z</dcterms:created>
  <dcterms:modified xsi:type="dcterms:W3CDTF">2026-04-16T07:55:27Z</dcterms:modified>
</cp:coreProperties>
</file>