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60" r:id="rId4"/>
    <p:sldId id="261" r:id="rId5"/>
    <p:sldId id="264" r:id="rId6"/>
    <p:sldId id="265" r:id="rId7"/>
    <p:sldId id="266" r:id="rId8"/>
    <p:sldId id="267" r:id="rId9"/>
    <p:sldId id="295" r:id="rId10"/>
    <p:sldId id="269" r:id="rId11"/>
    <p:sldId id="268" r:id="rId12"/>
    <p:sldId id="270" r:id="rId13"/>
    <p:sldId id="296" r:id="rId14"/>
    <p:sldId id="271" r:id="rId15"/>
    <p:sldId id="272" r:id="rId16"/>
    <p:sldId id="273" r:id="rId17"/>
    <p:sldId id="25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06"/>
    <a:srgbClr val="FEE198"/>
    <a:srgbClr val="F9AC1A"/>
    <a:srgbClr val="FFC000"/>
    <a:srgbClr val="1BA7D3"/>
    <a:srgbClr val="00ADB0"/>
    <a:srgbClr val="AEDADC"/>
    <a:srgbClr val="6CAAAE"/>
    <a:srgbClr val="FCF8C4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/>
    <p:restoredTop sz="96405"/>
  </p:normalViewPr>
  <p:slideViewPr>
    <p:cSldViewPr snapToGrid="0">
      <p:cViewPr varScale="1">
        <p:scale>
          <a:sx n="65" d="100"/>
          <a:sy n="65" d="100"/>
        </p:scale>
        <p:origin x="16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altLang="zh-H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zh-HK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HK" altLang="en-US"/>
        </a:p>
      </c:txPr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Data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Type 1</c:v>
                </c:pt>
                <c:pt idx="1">
                  <c:v>Type 2</c:v>
                </c:pt>
                <c:pt idx="2">
                  <c:v>Type 3</c:v>
                </c:pt>
                <c:pt idx="3">
                  <c:v>Type 4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9F-7C4A-B110-37E9B9DDBE7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Data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Type 1</c:v>
                </c:pt>
                <c:pt idx="1">
                  <c:v>Type 2</c:v>
                </c:pt>
                <c:pt idx="2">
                  <c:v>Type 3</c:v>
                </c:pt>
                <c:pt idx="3">
                  <c:v>Type 4</c:v>
                </c:pt>
              </c:strCache>
            </c:strRef>
          </c:cat>
          <c:val>
            <c:numRef>
              <c:f>工作表1!$C$2:$C$5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9F-7C4A-B110-37E9B9DDBE7F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Data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工作表1!$A$2:$A$5</c:f>
              <c:strCache>
                <c:ptCount val="4"/>
                <c:pt idx="0">
                  <c:v>Type 1</c:v>
                </c:pt>
                <c:pt idx="1">
                  <c:v>Type 2</c:v>
                </c:pt>
                <c:pt idx="2">
                  <c:v>Type 3</c:v>
                </c:pt>
                <c:pt idx="3">
                  <c:v>Type 4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9F-7C4A-B110-37E9B9DDB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468111"/>
        <c:axId val="137468591"/>
      </c:lineChart>
      <c:catAx>
        <c:axId val="13746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68591"/>
        <c:crosses val="autoZero"/>
        <c:auto val="1"/>
        <c:lblAlgn val="ctr"/>
        <c:lblOffset val="100"/>
        <c:noMultiLvlLbl val="0"/>
      </c:catAx>
      <c:valAx>
        <c:axId val="137468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46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17/4/2026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tYLNf2n889Y?si=VAFGAhKzcH4Q3a4Z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KHistory/background-of-the-renaissance-2a-p-7-7b8ud8ia7e52is6i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dlet.com/flippedclassroomhist/italian-trade-routes-in-the-14th-century-1p7tzd2fmiaa86pg" TargetMode="Externa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padlet.com/LKHistory/promoter-of-the-renaissance-medici-family-2a-p-9-5lozhh45nl9mdx8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ade.padlet.com/game/94rwv67PKq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068830" y="1179826"/>
            <a:ext cx="5006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 of modern Europe</a:t>
            </a:r>
            <a:endParaRPr lang="zh-HK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A58AA7-C2A0-C10A-1B71-AF0DA8054F37}"/>
              </a:ext>
            </a:extLst>
          </p:cNvPr>
          <p:cNvSpPr txBox="1"/>
          <p:nvPr/>
        </p:nvSpPr>
        <p:spPr>
          <a:xfrm>
            <a:off x="2682348" y="2287976"/>
            <a:ext cx="3779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lnSpc>
                <a:spcPts val="2720"/>
              </a:lnSpc>
            </a:pPr>
            <a:r>
              <a:rPr kumimoji="1" lang="en-US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	</a:t>
            </a:r>
            <a:r>
              <a:rPr kumimoji="1" lang="en-HK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God-centred to human-centred: the Renaissance and the Reformation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C87D2-E903-0508-9F50-6872C1C1E42B}"/>
              </a:ext>
            </a:extLst>
          </p:cNvPr>
          <p:cNvSpPr txBox="1"/>
          <p:nvPr/>
        </p:nvSpPr>
        <p:spPr>
          <a:xfrm>
            <a:off x="3025248" y="3791295"/>
            <a:ext cx="3779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200" dirty="0">
                <a:solidFill>
                  <a:srgbClr val="755C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Renaissance (1)</a:t>
            </a:r>
            <a:endParaRPr lang="en-US" sz="2200" dirty="0">
              <a:latin typeface="+mj-ea"/>
              <a:ea typeface="+mj-ea"/>
            </a:endParaRPr>
          </a:p>
        </p:txBody>
      </p:sp>
      <p:sp>
        <p:nvSpPr>
          <p:cNvPr id="26" name="文字方塊 4">
            <a:extLst>
              <a:ext uri="{FF2B5EF4-FFF2-40B4-BE49-F238E27FC236}">
                <a16:creationId xmlns:a16="http://schemas.microsoft.com/office/drawing/2014/main" id="{C5FADE8C-DF2E-CB15-51CA-501BF06CB894}"/>
              </a:ext>
            </a:extLst>
          </p:cNvPr>
          <p:cNvSpPr txBox="1"/>
          <p:nvPr/>
        </p:nvSpPr>
        <p:spPr>
          <a:xfrm>
            <a:off x="4914900" y="4254056"/>
            <a:ext cx="1546752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2000" dirty="0">
                <a:solidFill>
                  <a:schemeClr val="bg1"/>
                </a:solidFill>
              </a:rPr>
              <a:t>2A, pp.6-10</a:t>
            </a:r>
            <a:endParaRPr kumimoji="1" lang="zh-HK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3DE673CD-8C13-BC55-6E47-78635A1F4707}"/>
              </a:ext>
            </a:extLst>
          </p:cNvPr>
          <p:cNvGrpSpPr/>
          <p:nvPr/>
        </p:nvGrpSpPr>
        <p:grpSpPr>
          <a:xfrm>
            <a:off x="2895702" y="1199356"/>
            <a:ext cx="6029325" cy="5219700"/>
            <a:chOff x="2895702" y="1199356"/>
            <a:chExt cx="6029325" cy="521970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6F0EC25-B692-F553-40D2-79F725344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702" y="1199356"/>
              <a:ext cx="6029325" cy="5219700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2A67506-E6E8-8CA8-B740-A9BE00BB94B3}"/>
                </a:ext>
              </a:extLst>
            </p:cNvPr>
            <p:cNvSpPr txBox="1"/>
            <p:nvPr/>
          </p:nvSpPr>
          <p:spPr>
            <a:xfrm>
              <a:off x="5606641" y="1199356"/>
              <a:ext cx="3318386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dirty="0"/>
                <a:t>Annual coal production of Britain during 1816 - 1856</a:t>
              </a:r>
              <a:endParaRPr lang="zh-TW" altLang="en-US" dirty="0"/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5F718C-DBDF-3579-584F-E2599C5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401F2FB-A300-6415-9416-0A7BE7D28DD6}"/>
              </a:ext>
            </a:extLst>
          </p:cNvPr>
          <p:cNvGrpSpPr/>
          <p:nvPr/>
        </p:nvGrpSpPr>
        <p:grpSpPr>
          <a:xfrm>
            <a:off x="250723" y="1365359"/>
            <a:ext cx="3952567" cy="4896465"/>
            <a:chOff x="250723" y="1365359"/>
            <a:chExt cx="3952567" cy="4896465"/>
          </a:xfrm>
        </p:grpSpPr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5C2AA566-19C7-F4D3-33B5-0D1617D1F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1034" y="1380107"/>
              <a:ext cx="1017637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67D942-1437-ED7A-18FE-0D906BBDB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2039" y="6261824"/>
              <a:ext cx="2271251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0">
              <a:extLst>
                <a:ext uri="{FF2B5EF4-FFF2-40B4-BE49-F238E27FC236}">
                  <a16:creationId xmlns:a16="http://schemas.microsoft.com/office/drawing/2014/main" id="{033A1E91-0698-5C97-B5B1-FCA4127FEC3D}"/>
                </a:ext>
              </a:extLst>
            </p:cNvPr>
            <p:cNvCxnSpPr>
              <a:cxnSpLocks/>
            </p:cNvCxnSpPr>
            <p:nvPr/>
          </p:nvCxnSpPr>
          <p:spPr>
            <a:xfrm>
              <a:off x="1902543" y="1365359"/>
              <a:ext cx="0" cy="4822725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C64827-EC18-DC4C-895E-1C0581764F0F}"/>
                </a:ext>
              </a:extLst>
            </p:cNvPr>
            <p:cNvSpPr/>
            <p:nvPr/>
          </p:nvSpPr>
          <p:spPr>
            <a:xfrm>
              <a:off x="250723" y="2418030"/>
              <a:ext cx="2433477" cy="2308324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Co-ordinates: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Showing the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units, usually on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horizontal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axis and the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vertical axis</a:t>
              </a:r>
              <a:endParaRPr lang="zh-TW" alt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0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9E067A3-54BF-AA0C-6E8A-7440B94426B6}"/>
              </a:ext>
            </a:extLst>
          </p:cNvPr>
          <p:cNvGrpSpPr/>
          <p:nvPr/>
        </p:nvGrpSpPr>
        <p:grpSpPr>
          <a:xfrm>
            <a:off x="357812" y="925086"/>
            <a:ext cx="8457872" cy="2459977"/>
            <a:chOff x="387308" y="1028322"/>
            <a:chExt cx="8457872" cy="2459977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33129F80-891F-A1B1-F007-A77EA26E9C10}"/>
                </a:ext>
              </a:extLst>
            </p:cNvPr>
            <p:cNvSpPr txBox="1"/>
            <p:nvPr/>
          </p:nvSpPr>
          <p:spPr>
            <a:xfrm>
              <a:off x="387308" y="1371218"/>
              <a:ext cx="8457872" cy="2117081"/>
            </a:xfrm>
            <a:prstGeom prst="roundRect">
              <a:avLst>
                <a:gd name="adj" fmla="val 6955"/>
              </a:avLst>
            </a:prstGeom>
            <a:solidFill>
              <a:schemeClr val="bg1"/>
            </a:solidFill>
          </p:spPr>
          <p:txBody>
            <a:bodyPr wrap="square" tIns="144000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Paying attention to the time period mentioned in the question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Paying attention to the data that the question requires to respond 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Citing data when answering</a:t>
              </a:r>
              <a:endParaRPr lang="zh-HK" altLang="en-US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FD3609AD-286C-D5CD-0A9E-13F9E8DDE517}"/>
                </a:ext>
              </a:extLst>
            </p:cNvPr>
            <p:cNvSpPr txBox="1"/>
            <p:nvPr/>
          </p:nvSpPr>
          <p:spPr>
            <a:xfrm>
              <a:off x="3062214" y="1028322"/>
              <a:ext cx="3108059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K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Answering tips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0B51755-7AA1-C308-F5A0-099288C5B687}"/>
              </a:ext>
            </a:extLst>
          </p:cNvPr>
          <p:cNvGrpSpPr/>
          <p:nvPr/>
        </p:nvGrpSpPr>
        <p:grpSpPr>
          <a:xfrm>
            <a:off x="357812" y="3742596"/>
            <a:ext cx="5925001" cy="2584978"/>
            <a:chOff x="387307" y="3654405"/>
            <a:chExt cx="5925001" cy="2584978"/>
          </a:xfrm>
        </p:grpSpPr>
        <p:sp>
          <p:nvSpPr>
            <p:cNvPr id="6" name="文字方塊 2">
              <a:extLst>
                <a:ext uri="{FF2B5EF4-FFF2-40B4-BE49-F238E27FC236}">
                  <a16:creationId xmlns:a16="http://schemas.microsoft.com/office/drawing/2014/main" id="{5AE6077F-1B91-728E-5EBD-5AC25AC3EB65}"/>
                </a:ext>
              </a:extLst>
            </p:cNvPr>
            <p:cNvSpPr txBox="1"/>
            <p:nvPr/>
          </p:nvSpPr>
          <p:spPr>
            <a:xfrm>
              <a:off x="387309" y="4122302"/>
              <a:ext cx="4759878" cy="2117081"/>
            </a:xfrm>
            <a:prstGeom prst="roundRect">
              <a:avLst>
                <a:gd name="adj" fmla="val 6955"/>
              </a:avLst>
            </a:prstGeom>
            <a:solidFill>
              <a:schemeClr val="bg1"/>
            </a:solidFill>
          </p:spPr>
          <p:txBody>
            <a:bodyPr wrap="square" tIns="144000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Rise / Increase</a:t>
              </a:r>
              <a:r>
                <a:rPr lang="zh-TW" altLang="en-US" sz="240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</a:t>
              </a:r>
              <a:endPara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Decline / Decrease</a:t>
              </a:r>
              <a:endPara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lvl="0" indent="-285750" defTabSz="914400">
                <a:buFont typeface="Arial" panose="020B0604020202020204" pitchFamily="34" charset="0"/>
                <a:buChar char="•"/>
                <a:defRPr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Stay unchanged</a:t>
              </a:r>
              <a:endParaRPr lang="zh-HK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From _______ to _________</a:t>
              </a:r>
              <a:endPara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" panose="020B0604020202020204" pitchFamily="34" charset="0"/>
                  <a:cs typeface="Arial" panose="020B0604020202020204" pitchFamily="34" charset="0"/>
                </a:rPr>
                <a:t>Continuously / Constantly</a:t>
              </a:r>
              <a:endParaRPr lang="en-US" altLang="zh-TW" sz="24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7" name="文字方塊 3">
              <a:extLst>
                <a:ext uri="{FF2B5EF4-FFF2-40B4-BE49-F238E27FC236}">
                  <a16:creationId xmlns:a16="http://schemas.microsoft.com/office/drawing/2014/main" id="{25453D7C-7F47-4A9A-9196-ACECF1BEF09E}"/>
                </a:ext>
              </a:extLst>
            </p:cNvPr>
            <p:cNvSpPr txBox="1"/>
            <p:nvPr/>
          </p:nvSpPr>
          <p:spPr>
            <a:xfrm>
              <a:off x="387307" y="3654405"/>
              <a:ext cx="5925001" cy="621585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HK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Frequently used wordings for trends</a:t>
              </a:r>
            </a:p>
          </p:txBody>
        </p: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8A295DB-3D7C-391A-A918-EA6D30EC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11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3743356-84FB-EEC1-012D-14C63524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65" y="3885528"/>
            <a:ext cx="3846651" cy="25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DC83DA4-D4E3-448E-F4FB-614CB01386CA}"/>
              </a:ext>
            </a:extLst>
          </p:cNvPr>
          <p:cNvGrpSpPr/>
          <p:nvPr/>
        </p:nvGrpSpPr>
        <p:grpSpPr>
          <a:xfrm>
            <a:off x="527730" y="1037987"/>
            <a:ext cx="8367032" cy="5396862"/>
            <a:chOff x="615294" y="1096012"/>
            <a:chExt cx="8367032" cy="539686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9B086A1-ED22-C87B-A88D-B68D42D6D566}"/>
                </a:ext>
              </a:extLst>
            </p:cNvPr>
            <p:cNvSpPr/>
            <p:nvPr/>
          </p:nvSpPr>
          <p:spPr>
            <a:xfrm>
              <a:off x="615294" y="1224116"/>
              <a:ext cx="8367032" cy="5268758"/>
            </a:xfrm>
            <a:prstGeom prst="roundRect">
              <a:avLst>
                <a:gd name="adj" fmla="val 7542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0191CD-9141-4D8D-DB37-E25104F2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5294" y="1096012"/>
              <a:ext cx="1587500" cy="345617"/>
            </a:xfrm>
            <a:prstGeom prst="rect">
              <a:avLst/>
            </a:prstGeom>
          </p:spPr>
        </p:pic>
      </p:grpSp>
      <p:sp>
        <p:nvSpPr>
          <p:cNvPr id="31" name="文字版面配置區 1">
            <a:extLst>
              <a:ext uri="{FF2B5EF4-FFF2-40B4-BE49-F238E27FC236}">
                <a16:creationId xmlns:a16="http://schemas.microsoft.com/office/drawing/2014/main" id="{F2AFFBB5-B791-0685-7A2B-A650A66EC0D7}"/>
              </a:ext>
            </a:extLst>
          </p:cNvPr>
          <p:cNvSpPr txBox="1">
            <a:spLocks/>
          </p:cNvSpPr>
          <p:nvPr/>
        </p:nvSpPr>
        <p:spPr>
          <a:xfrm>
            <a:off x="781266" y="1574430"/>
            <a:ext cx="7835004" cy="325550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Coal production of which country is the above graph related to? </a:t>
            </a:r>
          </a:p>
          <a:p>
            <a:pPr marL="0" indent="-720000">
              <a:lnSpc>
                <a:spcPct val="150000"/>
              </a:lnSpc>
              <a:spcBef>
                <a:spcPts val="1200"/>
              </a:spcBef>
              <a:buNone/>
            </a:pPr>
            <a:endParaRPr lang="en-US" altLang="zh-TW" sz="2400" dirty="0">
              <a:latin typeface="Times New Roman" panose="02020603050405020304" pitchFamily="18" charset="0"/>
            </a:endParaRPr>
          </a:p>
          <a:p>
            <a:pPr marL="0" indent="-720000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TW" sz="2400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How much coal did that country produce in 1816?</a:t>
            </a:r>
          </a:p>
          <a:p>
            <a:pPr marL="0" indent="-720000">
              <a:lnSpc>
                <a:spcPct val="150000"/>
              </a:lnSpc>
              <a:spcBef>
                <a:spcPts val="1200"/>
              </a:spcBef>
              <a:buNone/>
            </a:pPr>
            <a:endParaRPr lang="en-US" altLang="zh-TW" sz="2400" dirty="0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" name="文字方塊 12">
            <a:extLst>
              <a:ext uri="{FF2B5EF4-FFF2-40B4-BE49-F238E27FC236}">
                <a16:creationId xmlns:a16="http://schemas.microsoft.com/office/drawing/2014/main" id="{3551A3BA-67BE-EE16-8D05-991E223D549C}"/>
              </a:ext>
            </a:extLst>
          </p:cNvPr>
          <p:cNvSpPr txBox="1"/>
          <p:nvPr/>
        </p:nvSpPr>
        <p:spPr>
          <a:xfrm>
            <a:off x="1071891" y="4166452"/>
            <a:ext cx="244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million tons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0DC9CBD5-69B7-C43D-1AE0-966430042B7E}"/>
              </a:ext>
            </a:extLst>
          </p:cNvPr>
          <p:cNvSpPr txBox="1"/>
          <p:nvPr/>
        </p:nvSpPr>
        <p:spPr>
          <a:xfrm>
            <a:off x="728169" y="2857819"/>
            <a:ext cx="184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zh-HK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A8A0667-C641-781A-7931-DC420961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1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11E68-A594-88CF-68D0-919CBD74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CA314AE7-8901-9EE6-D32C-D6E464F8FB26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en-GB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 p.</a:t>
            </a:r>
            <a:r>
              <a:rPr kumimoji="1" lang="en-HK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6F3D9B5-85DF-32F5-88B4-6FD20FB9883B}"/>
              </a:ext>
            </a:extLst>
          </p:cNvPr>
          <p:cNvGrpSpPr/>
          <p:nvPr/>
        </p:nvGrpSpPr>
        <p:grpSpPr>
          <a:xfrm>
            <a:off x="527730" y="1037987"/>
            <a:ext cx="8367032" cy="5396862"/>
            <a:chOff x="615294" y="1096012"/>
            <a:chExt cx="8367032" cy="539686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EC56010-DC12-9C52-1771-B2BE7E0DC05E}"/>
                </a:ext>
              </a:extLst>
            </p:cNvPr>
            <p:cNvSpPr/>
            <p:nvPr/>
          </p:nvSpPr>
          <p:spPr>
            <a:xfrm>
              <a:off x="615294" y="1224116"/>
              <a:ext cx="8367032" cy="5268758"/>
            </a:xfrm>
            <a:prstGeom prst="roundRect">
              <a:avLst>
                <a:gd name="adj" fmla="val 7542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5BBBCA-2755-4FFF-633B-ED9A89E57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5294" y="1096012"/>
              <a:ext cx="1587500" cy="345617"/>
            </a:xfrm>
            <a:prstGeom prst="rect">
              <a:avLst/>
            </a:prstGeom>
          </p:spPr>
        </p:pic>
      </p:grpSp>
      <p:sp>
        <p:nvSpPr>
          <p:cNvPr id="31" name="文字版面配置區 1">
            <a:extLst>
              <a:ext uri="{FF2B5EF4-FFF2-40B4-BE49-F238E27FC236}">
                <a16:creationId xmlns:a16="http://schemas.microsoft.com/office/drawing/2014/main" id="{1D3D2EB0-566D-15C4-6E2D-92EBBD8F487C}"/>
              </a:ext>
            </a:extLst>
          </p:cNvPr>
          <p:cNvSpPr txBox="1">
            <a:spLocks/>
          </p:cNvSpPr>
          <p:nvPr/>
        </p:nvSpPr>
        <p:spPr>
          <a:xfrm>
            <a:off x="737881" y="1441629"/>
            <a:ext cx="7878389" cy="2396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marR="0" lvl="0" indent="-354013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Identify the trend of annual coal production of that country during 1816-1856.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+mn-cs"/>
            </a:endParaRPr>
          </a:p>
          <a:p>
            <a:pPr marL="354013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In  ______________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kumimoji="0" lang="en-GB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, </a:t>
            </a:r>
            <a:r>
              <a:rPr kumimoji="0" lang="en-US" altLang="zh-H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 annual coal production of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___________ </a:t>
            </a:r>
            <a:r>
              <a:rPr kumimoji="0" lang="en-US" altLang="zh-H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continuously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 __________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12">
            <a:extLst>
              <a:ext uri="{FF2B5EF4-FFF2-40B4-BE49-F238E27FC236}">
                <a16:creationId xmlns:a16="http://schemas.microsoft.com/office/drawing/2014/main" id="{94C8F970-6E66-3D18-60C0-C1682B2A4F8C}"/>
              </a:ext>
            </a:extLst>
          </p:cNvPr>
          <p:cNvSpPr txBox="1"/>
          <p:nvPr/>
        </p:nvSpPr>
        <p:spPr>
          <a:xfrm>
            <a:off x="1860134" y="3337873"/>
            <a:ext cx="184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Britain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12">
            <a:extLst>
              <a:ext uri="{FF2B5EF4-FFF2-40B4-BE49-F238E27FC236}">
                <a16:creationId xmlns:a16="http://schemas.microsoft.com/office/drawing/2014/main" id="{5A46C803-503D-DB24-DDD5-04F4382D166D}"/>
              </a:ext>
            </a:extLst>
          </p:cNvPr>
          <p:cNvSpPr txBox="1"/>
          <p:nvPr/>
        </p:nvSpPr>
        <p:spPr>
          <a:xfrm>
            <a:off x="5238202" y="3330723"/>
            <a:ext cx="184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rose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12">
            <a:extLst>
              <a:ext uri="{FF2B5EF4-FFF2-40B4-BE49-F238E27FC236}">
                <a16:creationId xmlns:a16="http://schemas.microsoft.com/office/drawing/2014/main" id="{85B33098-4AD2-DCF3-7D3F-410642E98A9A}"/>
              </a:ext>
            </a:extLst>
          </p:cNvPr>
          <p:cNvSpPr txBox="1"/>
          <p:nvPr/>
        </p:nvSpPr>
        <p:spPr>
          <a:xfrm>
            <a:off x="1898142" y="2759914"/>
            <a:ext cx="230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1816-1856</a:t>
            </a:r>
            <a:endParaRPr kumimoji="0" lang="zh-HK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B758BD-A88C-064A-7D25-BC9FD6E3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3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16A173A-8944-2F50-17AD-AD63CDF2EF33}"/>
              </a:ext>
            </a:extLst>
          </p:cNvPr>
          <p:cNvSpPr/>
          <p:nvPr/>
        </p:nvSpPr>
        <p:spPr>
          <a:xfrm>
            <a:off x="971999" y="1652194"/>
            <a:ext cx="7200000" cy="3960000"/>
          </a:xfrm>
          <a:prstGeom prst="roundRect">
            <a:avLst>
              <a:gd name="adj" fmla="val 0"/>
            </a:avLst>
          </a:prstGeom>
          <a:noFill/>
          <a:ln w="22225">
            <a:solidFill>
              <a:srgbClr val="8D5C3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778B3B-42B4-D9D2-0EFF-B8F33A4CFCD0}"/>
              </a:ext>
            </a:extLst>
          </p:cNvPr>
          <p:cNvSpPr/>
          <p:nvPr/>
        </p:nvSpPr>
        <p:spPr>
          <a:xfrm>
            <a:off x="1151999" y="1832194"/>
            <a:ext cx="6840000" cy="3600000"/>
          </a:xfrm>
          <a:prstGeom prst="roundRect">
            <a:avLst>
              <a:gd name="adj" fmla="val 0"/>
            </a:avLst>
          </a:prstGeom>
          <a:solidFill>
            <a:srgbClr val="F5DD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CE1A6B7-6578-082D-77D7-65BC3BF24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4557" y="1506398"/>
            <a:ext cx="1300537" cy="533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893C626-8CA4-7190-5494-1F41DB9DFC3B}"/>
              </a:ext>
            </a:extLst>
          </p:cNvPr>
          <p:cNvSpPr txBox="1"/>
          <p:nvPr/>
        </p:nvSpPr>
        <p:spPr>
          <a:xfrm>
            <a:off x="2169963" y="2951946"/>
            <a:ext cx="49682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-12700"/>
            <a:r>
              <a:rPr kumimoji="1" lang="en-US" altLang="zh-HK" sz="2600" b="1" dirty="0">
                <a:solidFill>
                  <a:srgbClr val="B1703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did the Renaissance lead to the rise of humanism?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989E687-A149-BCE8-529D-9FBB24DA9B8C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093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6633A4C-9EBA-CD2D-7786-51EF0CD7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404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257631" y="932891"/>
            <a:ext cx="8523298" cy="16979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Between the 14th and 17th centuries, a cultural movement called the Renaissance took place in Europe. </a:t>
            </a:r>
            <a:endParaRPr lang="en-US" altLang="zh-TW" dirty="0"/>
          </a:p>
          <a:p>
            <a:r>
              <a:rPr lang="en-US" altLang="zh-HK" dirty="0"/>
              <a:t>This movement first started in various cities of Italy, then it spread to other countries in Europe.</a:t>
            </a:r>
            <a:endParaRPr lang="zh-HK" altLang="en-US" dirty="0"/>
          </a:p>
        </p:txBody>
      </p:sp>
      <p:pic>
        <p:nvPicPr>
          <p:cNvPr id="3" name="文藝復興2">
            <a:hlinkClick r:id="" action="ppaction://media"/>
            <a:extLst>
              <a:ext uri="{FF2B5EF4-FFF2-40B4-BE49-F238E27FC236}">
                <a16:creationId xmlns:a16="http://schemas.microsoft.com/office/drawing/2014/main" id="{56DED8AB-95DB-E21B-1DFB-194D9C155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65063"/>
            <a:ext cx="9144000" cy="3919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B2186-A044-3E07-3894-1EE1470A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57029" y="5898852"/>
            <a:ext cx="723900" cy="723900"/>
          </a:xfrm>
          <a:prstGeom prst="rect">
            <a:avLst/>
          </a:prstGeom>
        </p:spPr>
      </p:pic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55EA925D-78DE-4FF2-F70C-82E5A5E9210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521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3C7728C5-2682-A2C9-F31D-B718277F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id="{DC99BF08-3C2C-CEF3-F6A3-09BF202C1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037" y="4805073"/>
            <a:ext cx="4706725" cy="1550031"/>
          </a:xfrm>
          <a:custGeom>
            <a:avLst/>
            <a:gdLst>
              <a:gd name="csX0" fmla="*/ 0 w 4706725"/>
              <a:gd name="csY0" fmla="*/ 775015 h 1550031"/>
              <a:gd name="csX1" fmla="*/ 622245 w 4706725"/>
              <a:gd name="csY1" fmla="*/ 661616 h 1550031"/>
              <a:gd name="csX2" fmla="*/ 179138 w 4706725"/>
              <a:gd name="csY2" fmla="*/ 478431 h 1550031"/>
              <a:gd name="csX3" fmla="*/ 885799 w 4706725"/>
              <a:gd name="csY3" fmla="*/ 452083 h 1550031"/>
              <a:gd name="csX4" fmla="*/ 689275 w 4706725"/>
              <a:gd name="csY4" fmla="*/ 226993 h 1550031"/>
              <a:gd name="csX5" fmla="*/ 1372769 w 4706725"/>
              <a:gd name="csY5" fmla="*/ 291712 h 1550031"/>
              <a:gd name="csX6" fmla="*/ 1452776 w 4706725"/>
              <a:gd name="csY6" fmla="*/ 58993 h 1550031"/>
              <a:gd name="csX7" fmla="*/ 2009023 w 4706725"/>
              <a:gd name="csY7" fmla="*/ 204919 h 1550031"/>
              <a:gd name="csX8" fmla="*/ 2353362 w 4706725"/>
              <a:gd name="csY8" fmla="*/ 0 h 1550031"/>
              <a:gd name="csX9" fmla="*/ 2697699 w 4706725"/>
              <a:gd name="csY9" fmla="*/ 204919 h 1550031"/>
              <a:gd name="csX10" fmla="*/ 3253946 w 4706725"/>
              <a:gd name="csY10" fmla="*/ 58993 h 1550031"/>
              <a:gd name="csX11" fmla="*/ 3333954 w 4706725"/>
              <a:gd name="csY11" fmla="*/ 291712 h 1550031"/>
              <a:gd name="csX12" fmla="*/ 4017447 w 4706725"/>
              <a:gd name="csY12" fmla="*/ 226993 h 1550031"/>
              <a:gd name="csX13" fmla="*/ 3820924 w 4706725"/>
              <a:gd name="csY13" fmla="*/ 452083 h 1550031"/>
              <a:gd name="csX14" fmla="*/ 4527585 w 4706725"/>
              <a:gd name="csY14" fmla="*/ 478431 h 1550031"/>
              <a:gd name="csX15" fmla="*/ 4084477 w 4706725"/>
              <a:gd name="csY15" fmla="*/ 661616 h 1550031"/>
              <a:gd name="csX16" fmla="*/ 4706725 w 4706725"/>
              <a:gd name="csY16" fmla="*/ 775015 h 1550031"/>
              <a:gd name="csX17" fmla="*/ 4084477 w 4706725"/>
              <a:gd name="csY17" fmla="*/ 888413 h 1550031"/>
              <a:gd name="csX18" fmla="*/ 4527585 w 4706725"/>
              <a:gd name="csY18" fmla="*/ 1071598 h 1550031"/>
              <a:gd name="csX19" fmla="*/ 3820924 w 4706725"/>
              <a:gd name="csY19" fmla="*/ 1097946 h 1550031"/>
              <a:gd name="csX20" fmla="*/ 4017447 w 4706725"/>
              <a:gd name="csY20" fmla="*/ 1323036 h 1550031"/>
              <a:gd name="csX21" fmla="*/ 3333954 w 4706725"/>
              <a:gd name="csY21" fmla="*/ 1258317 h 1550031"/>
              <a:gd name="csX22" fmla="*/ 3253946 w 4706725"/>
              <a:gd name="csY22" fmla="*/ 1491036 h 1550031"/>
              <a:gd name="csX23" fmla="*/ 2697699 w 4706725"/>
              <a:gd name="csY23" fmla="*/ 1345110 h 1550031"/>
              <a:gd name="csX24" fmla="*/ 2353362 w 4706725"/>
              <a:gd name="csY24" fmla="*/ 1550031 h 1550031"/>
              <a:gd name="csX25" fmla="*/ 2009023 w 4706725"/>
              <a:gd name="csY25" fmla="*/ 1345110 h 1550031"/>
              <a:gd name="csX26" fmla="*/ 1452776 w 4706725"/>
              <a:gd name="csY26" fmla="*/ 1491036 h 1550031"/>
              <a:gd name="csX27" fmla="*/ 1372769 w 4706725"/>
              <a:gd name="csY27" fmla="*/ 1258317 h 1550031"/>
              <a:gd name="csX28" fmla="*/ 689275 w 4706725"/>
              <a:gd name="csY28" fmla="*/ 1323036 h 1550031"/>
              <a:gd name="csX29" fmla="*/ 885799 w 4706725"/>
              <a:gd name="csY29" fmla="*/ 1097946 h 1550031"/>
              <a:gd name="csX30" fmla="*/ 179138 w 4706725"/>
              <a:gd name="csY30" fmla="*/ 1071598 h 1550031"/>
              <a:gd name="csX31" fmla="*/ 622245 w 4706725"/>
              <a:gd name="csY31" fmla="*/ 888413 h 1550031"/>
              <a:gd name="csX32" fmla="*/ 0 w 4706725"/>
              <a:gd name="csY32" fmla="*/ 775015 h 1550031"/>
              <a:gd name="csX0" fmla="*/ 0 w 4706725"/>
              <a:gd name="csY0" fmla="*/ 775015 h 1550031"/>
              <a:gd name="csX1" fmla="*/ 622245 w 4706725"/>
              <a:gd name="csY1" fmla="*/ 661616 h 1550031"/>
              <a:gd name="csX2" fmla="*/ 179138 w 4706725"/>
              <a:gd name="csY2" fmla="*/ 478431 h 1550031"/>
              <a:gd name="csX3" fmla="*/ 885799 w 4706725"/>
              <a:gd name="csY3" fmla="*/ 452083 h 1550031"/>
              <a:gd name="csX4" fmla="*/ 689275 w 4706725"/>
              <a:gd name="csY4" fmla="*/ 226993 h 1550031"/>
              <a:gd name="csX5" fmla="*/ 1372769 w 4706725"/>
              <a:gd name="csY5" fmla="*/ 291712 h 1550031"/>
              <a:gd name="csX6" fmla="*/ 1452776 w 4706725"/>
              <a:gd name="csY6" fmla="*/ 58993 h 1550031"/>
              <a:gd name="csX7" fmla="*/ 2009023 w 4706725"/>
              <a:gd name="csY7" fmla="*/ 204919 h 1550031"/>
              <a:gd name="csX8" fmla="*/ 2353362 w 4706725"/>
              <a:gd name="csY8" fmla="*/ 0 h 1550031"/>
              <a:gd name="csX9" fmla="*/ 2697699 w 4706725"/>
              <a:gd name="csY9" fmla="*/ 204919 h 1550031"/>
              <a:gd name="csX10" fmla="*/ 3253946 w 4706725"/>
              <a:gd name="csY10" fmla="*/ 58993 h 1550031"/>
              <a:gd name="csX11" fmla="*/ 3333954 w 4706725"/>
              <a:gd name="csY11" fmla="*/ 291712 h 1550031"/>
              <a:gd name="csX12" fmla="*/ 4017447 w 4706725"/>
              <a:gd name="csY12" fmla="*/ 226993 h 1550031"/>
              <a:gd name="csX13" fmla="*/ 3820924 w 4706725"/>
              <a:gd name="csY13" fmla="*/ 452083 h 1550031"/>
              <a:gd name="csX14" fmla="*/ 4527585 w 4706725"/>
              <a:gd name="csY14" fmla="*/ 478431 h 1550031"/>
              <a:gd name="csX15" fmla="*/ 4084477 w 4706725"/>
              <a:gd name="csY15" fmla="*/ 661616 h 1550031"/>
              <a:gd name="csX16" fmla="*/ 4706725 w 4706725"/>
              <a:gd name="csY16" fmla="*/ 775015 h 1550031"/>
              <a:gd name="csX17" fmla="*/ 4084477 w 4706725"/>
              <a:gd name="csY17" fmla="*/ 888413 h 1550031"/>
              <a:gd name="csX18" fmla="*/ 4527585 w 4706725"/>
              <a:gd name="csY18" fmla="*/ 1071598 h 1550031"/>
              <a:gd name="csX19" fmla="*/ 3820924 w 4706725"/>
              <a:gd name="csY19" fmla="*/ 1097946 h 1550031"/>
              <a:gd name="csX20" fmla="*/ 4017447 w 4706725"/>
              <a:gd name="csY20" fmla="*/ 1323036 h 1550031"/>
              <a:gd name="csX21" fmla="*/ 3333954 w 4706725"/>
              <a:gd name="csY21" fmla="*/ 1258317 h 1550031"/>
              <a:gd name="csX22" fmla="*/ 3253946 w 4706725"/>
              <a:gd name="csY22" fmla="*/ 1491036 h 1550031"/>
              <a:gd name="csX23" fmla="*/ 2697699 w 4706725"/>
              <a:gd name="csY23" fmla="*/ 1345110 h 1550031"/>
              <a:gd name="csX24" fmla="*/ 2353362 w 4706725"/>
              <a:gd name="csY24" fmla="*/ 1550031 h 1550031"/>
              <a:gd name="csX25" fmla="*/ 2009023 w 4706725"/>
              <a:gd name="csY25" fmla="*/ 1345110 h 1550031"/>
              <a:gd name="csX26" fmla="*/ 1452776 w 4706725"/>
              <a:gd name="csY26" fmla="*/ 1491036 h 1550031"/>
              <a:gd name="csX27" fmla="*/ 1372769 w 4706725"/>
              <a:gd name="csY27" fmla="*/ 1258317 h 1550031"/>
              <a:gd name="csX28" fmla="*/ 689275 w 4706725"/>
              <a:gd name="csY28" fmla="*/ 1323036 h 1550031"/>
              <a:gd name="csX29" fmla="*/ 885799 w 4706725"/>
              <a:gd name="csY29" fmla="*/ 1097946 h 1550031"/>
              <a:gd name="csX30" fmla="*/ 179138 w 4706725"/>
              <a:gd name="csY30" fmla="*/ 1071598 h 1550031"/>
              <a:gd name="csX31" fmla="*/ 622245 w 4706725"/>
              <a:gd name="csY31" fmla="*/ 888413 h 1550031"/>
              <a:gd name="csX32" fmla="*/ 0 w 4706725"/>
              <a:gd name="csY32" fmla="*/ 775015 h 1550031"/>
              <a:gd name="csX0" fmla="*/ 0 w 4706725"/>
              <a:gd name="csY0" fmla="*/ 775015 h 1550031"/>
              <a:gd name="csX1" fmla="*/ 622245 w 4706725"/>
              <a:gd name="csY1" fmla="*/ 661616 h 1550031"/>
              <a:gd name="csX2" fmla="*/ 179138 w 4706725"/>
              <a:gd name="csY2" fmla="*/ 478431 h 1550031"/>
              <a:gd name="csX3" fmla="*/ 885799 w 4706725"/>
              <a:gd name="csY3" fmla="*/ 452083 h 1550031"/>
              <a:gd name="csX4" fmla="*/ 689275 w 4706725"/>
              <a:gd name="csY4" fmla="*/ 226993 h 1550031"/>
              <a:gd name="csX5" fmla="*/ 1372769 w 4706725"/>
              <a:gd name="csY5" fmla="*/ 291712 h 1550031"/>
              <a:gd name="csX6" fmla="*/ 1452776 w 4706725"/>
              <a:gd name="csY6" fmla="*/ 58993 h 1550031"/>
              <a:gd name="csX7" fmla="*/ 2009023 w 4706725"/>
              <a:gd name="csY7" fmla="*/ 204919 h 1550031"/>
              <a:gd name="csX8" fmla="*/ 2353362 w 4706725"/>
              <a:gd name="csY8" fmla="*/ 0 h 1550031"/>
              <a:gd name="csX9" fmla="*/ 2697699 w 4706725"/>
              <a:gd name="csY9" fmla="*/ 204919 h 1550031"/>
              <a:gd name="csX10" fmla="*/ 3253946 w 4706725"/>
              <a:gd name="csY10" fmla="*/ 58993 h 1550031"/>
              <a:gd name="csX11" fmla="*/ 3333954 w 4706725"/>
              <a:gd name="csY11" fmla="*/ 291712 h 1550031"/>
              <a:gd name="csX12" fmla="*/ 4017447 w 4706725"/>
              <a:gd name="csY12" fmla="*/ 226993 h 1550031"/>
              <a:gd name="csX13" fmla="*/ 3820924 w 4706725"/>
              <a:gd name="csY13" fmla="*/ 452083 h 1550031"/>
              <a:gd name="csX14" fmla="*/ 4527585 w 4706725"/>
              <a:gd name="csY14" fmla="*/ 478431 h 1550031"/>
              <a:gd name="csX15" fmla="*/ 4084477 w 4706725"/>
              <a:gd name="csY15" fmla="*/ 661616 h 1550031"/>
              <a:gd name="csX16" fmla="*/ 4706725 w 4706725"/>
              <a:gd name="csY16" fmla="*/ 775015 h 1550031"/>
              <a:gd name="csX17" fmla="*/ 4084477 w 4706725"/>
              <a:gd name="csY17" fmla="*/ 888413 h 1550031"/>
              <a:gd name="csX18" fmla="*/ 4527585 w 4706725"/>
              <a:gd name="csY18" fmla="*/ 1071598 h 1550031"/>
              <a:gd name="csX19" fmla="*/ 3820924 w 4706725"/>
              <a:gd name="csY19" fmla="*/ 1097946 h 1550031"/>
              <a:gd name="csX20" fmla="*/ 4017447 w 4706725"/>
              <a:gd name="csY20" fmla="*/ 1323036 h 1550031"/>
              <a:gd name="csX21" fmla="*/ 3333954 w 4706725"/>
              <a:gd name="csY21" fmla="*/ 1258317 h 1550031"/>
              <a:gd name="csX22" fmla="*/ 3253946 w 4706725"/>
              <a:gd name="csY22" fmla="*/ 1491036 h 1550031"/>
              <a:gd name="csX23" fmla="*/ 2697699 w 4706725"/>
              <a:gd name="csY23" fmla="*/ 1345110 h 1550031"/>
              <a:gd name="csX24" fmla="*/ 2353362 w 4706725"/>
              <a:gd name="csY24" fmla="*/ 1550031 h 1550031"/>
              <a:gd name="csX25" fmla="*/ 2009023 w 4706725"/>
              <a:gd name="csY25" fmla="*/ 1345110 h 1550031"/>
              <a:gd name="csX26" fmla="*/ 1452776 w 4706725"/>
              <a:gd name="csY26" fmla="*/ 1491036 h 1550031"/>
              <a:gd name="csX27" fmla="*/ 1372769 w 4706725"/>
              <a:gd name="csY27" fmla="*/ 1258317 h 1550031"/>
              <a:gd name="csX28" fmla="*/ 689275 w 4706725"/>
              <a:gd name="csY28" fmla="*/ 1323036 h 1550031"/>
              <a:gd name="csX29" fmla="*/ 885799 w 4706725"/>
              <a:gd name="csY29" fmla="*/ 1097946 h 1550031"/>
              <a:gd name="csX30" fmla="*/ 179138 w 4706725"/>
              <a:gd name="csY30" fmla="*/ 1071598 h 1550031"/>
              <a:gd name="csX31" fmla="*/ 622245 w 4706725"/>
              <a:gd name="csY31" fmla="*/ 888413 h 1550031"/>
              <a:gd name="csX32" fmla="*/ 0 w 4706725"/>
              <a:gd name="csY32" fmla="*/ 775015 h 15500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4706725" h="1550031" fill="none" extrusionOk="0">
                <a:moveTo>
                  <a:pt x="0" y="775015"/>
                </a:moveTo>
                <a:cubicBezTo>
                  <a:pt x="200529" y="760934"/>
                  <a:pt x="369888" y="688966"/>
                  <a:pt x="622245" y="661616"/>
                </a:cubicBezTo>
                <a:cubicBezTo>
                  <a:pt x="334734" y="623877"/>
                  <a:pt x="478302" y="549899"/>
                  <a:pt x="179138" y="478431"/>
                </a:cubicBezTo>
                <a:cubicBezTo>
                  <a:pt x="502401" y="435010"/>
                  <a:pt x="672506" y="419267"/>
                  <a:pt x="885799" y="452083"/>
                </a:cubicBezTo>
                <a:cubicBezTo>
                  <a:pt x="735762" y="374089"/>
                  <a:pt x="791192" y="331162"/>
                  <a:pt x="689275" y="226993"/>
                </a:cubicBezTo>
                <a:cubicBezTo>
                  <a:pt x="891299" y="196222"/>
                  <a:pt x="1209929" y="262794"/>
                  <a:pt x="1372769" y="291712"/>
                </a:cubicBezTo>
                <a:cubicBezTo>
                  <a:pt x="1419629" y="235702"/>
                  <a:pt x="1495344" y="142447"/>
                  <a:pt x="1452776" y="58993"/>
                </a:cubicBezTo>
                <a:cubicBezTo>
                  <a:pt x="1599689" y="94337"/>
                  <a:pt x="1772445" y="134185"/>
                  <a:pt x="2009023" y="204919"/>
                </a:cubicBezTo>
                <a:cubicBezTo>
                  <a:pt x="2056304" y="126147"/>
                  <a:pt x="2308161" y="54050"/>
                  <a:pt x="2353362" y="0"/>
                </a:cubicBezTo>
                <a:cubicBezTo>
                  <a:pt x="2427371" y="73235"/>
                  <a:pt x="2502814" y="108713"/>
                  <a:pt x="2697699" y="204919"/>
                </a:cubicBezTo>
                <a:cubicBezTo>
                  <a:pt x="2838893" y="120368"/>
                  <a:pt x="3190632" y="103862"/>
                  <a:pt x="3253946" y="58993"/>
                </a:cubicBezTo>
                <a:cubicBezTo>
                  <a:pt x="3302468" y="96462"/>
                  <a:pt x="3280717" y="195917"/>
                  <a:pt x="3333954" y="291712"/>
                </a:cubicBezTo>
                <a:cubicBezTo>
                  <a:pt x="3623879" y="254808"/>
                  <a:pt x="3755991" y="233787"/>
                  <a:pt x="4017447" y="226993"/>
                </a:cubicBezTo>
                <a:cubicBezTo>
                  <a:pt x="4007027" y="335066"/>
                  <a:pt x="3839387" y="355748"/>
                  <a:pt x="3820924" y="452083"/>
                </a:cubicBezTo>
                <a:cubicBezTo>
                  <a:pt x="3948753" y="431329"/>
                  <a:pt x="4305644" y="429539"/>
                  <a:pt x="4527585" y="478431"/>
                </a:cubicBezTo>
                <a:cubicBezTo>
                  <a:pt x="4321461" y="560091"/>
                  <a:pt x="4196657" y="599433"/>
                  <a:pt x="4084477" y="661616"/>
                </a:cubicBezTo>
                <a:cubicBezTo>
                  <a:pt x="4341833" y="679697"/>
                  <a:pt x="4598764" y="758084"/>
                  <a:pt x="4706725" y="775015"/>
                </a:cubicBezTo>
                <a:cubicBezTo>
                  <a:pt x="4539362" y="822637"/>
                  <a:pt x="4161658" y="841825"/>
                  <a:pt x="4084477" y="888413"/>
                </a:cubicBezTo>
                <a:cubicBezTo>
                  <a:pt x="4282637" y="924296"/>
                  <a:pt x="4347107" y="987753"/>
                  <a:pt x="4527585" y="1071598"/>
                </a:cubicBezTo>
                <a:cubicBezTo>
                  <a:pt x="4187427" y="1128803"/>
                  <a:pt x="3998720" y="1080105"/>
                  <a:pt x="3820924" y="1097946"/>
                </a:cubicBezTo>
                <a:cubicBezTo>
                  <a:pt x="3828050" y="1148923"/>
                  <a:pt x="3895533" y="1249320"/>
                  <a:pt x="4017447" y="1323036"/>
                </a:cubicBezTo>
                <a:cubicBezTo>
                  <a:pt x="3629762" y="1317112"/>
                  <a:pt x="3543881" y="1210908"/>
                  <a:pt x="3333954" y="1258317"/>
                </a:cubicBezTo>
                <a:cubicBezTo>
                  <a:pt x="3309023" y="1352282"/>
                  <a:pt x="3255239" y="1377181"/>
                  <a:pt x="3253946" y="1491036"/>
                </a:cubicBezTo>
                <a:cubicBezTo>
                  <a:pt x="3109643" y="1433632"/>
                  <a:pt x="2972813" y="1385492"/>
                  <a:pt x="2697699" y="1345110"/>
                </a:cubicBezTo>
                <a:cubicBezTo>
                  <a:pt x="2627543" y="1426092"/>
                  <a:pt x="2407822" y="1475609"/>
                  <a:pt x="2353362" y="1550031"/>
                </a:cubicBezTo>
                <a:cubicBezTo>
                  <a:pt x="2279006" y="1484988"/>
                  <a:pt x="2148677" y="1353456"/>
                  <a:pt x="2009023" y="1345110"/>
                </a:cubicBezTo>
                <a:cubicBezTo>
                  <a:pt x="1705946" y="1415790"/>
                  <a:pt x="1652585" y="1430922"/>
                  <a:pt x="1452776" y="1491036"/>
                </a:cubicBezTo>
                <a:cubicBezTo>
                  <a:pt x="1382518" y="1420105"/>
                  <a:pt x="1491486" y="1310288"/>
                  <a:pt x="1372769" y="1258317"/>
                </a:cubicBezTo>
                <a:cubicBezTo>
                  <a:pt x="1098960" y="1296349"/>
                  <a:pt x="880874" y="1306124"/>
                  <a:pt x="689275" y="1323036"/>
                </a:cubicBezTo>
                <a:cubicBezTo>
                  <a:pt x="743337" y="1232067"/>
                  <a:pt x="899462" y="1191504"/>
                  <a:pt x="885799" y="1097946"/>
                </a:cubicBezTo>
                <a:cubicBezTo>
                  <a:pt x="866706" y="1122394"/>
                  <a:pt x="510107" y="1100260"/>
                  <a:pt x="179138" y="1071598"/>
                </a:cubicBezTo>
                <a:cubicBezTo>
                  <a:pt x="339606" y="961176"/>
                  <a:pt x="436849" y="980863"/>
                  <a:pt x="622245" y="888413"/>
                </a:cubicBezTo>
                <a:cubicBezTo>
                  <a:pt x="395213" y="848553"/>
                  <a:pt x="233084" y="744044"/>
                  <a:pt x="0" y="775015"/>
                </a:cubicBezTo>
                <a:close/>
              </a:path>
              <a:path w="4706725" h="1550031" stroke="0" extrusionOk="0">
                <a:moveTo>
                  <a:pt x="0" y="775015"/>
                </a:moveTo>
                <a:cubicBezTo>
                  <a:pt x="183209" y="727919"/>
                  <a:pt x="491003" y="694568"/>
                  <a:pt x="622245" y="661616"/>
                </a:cubicBezTo>
                <a:cubicBezTo>
                  <a:pt x="406210" y="564267"/>
                  <a:pt x="296383" y="483805"/>
                  <a:pt x="179138" y="478431"/>
                </a:cubicBezTo>
                <a:cubicBezTo>
                  <a:pt x="430382" y="458289"/>
                  <a:pt x="646307" y="441475"/>
                  <a:pt x="885799" y="452083"/>
                </a:cubicBezTo>
                <a:cubicBezTo>
                  <a:pt x="808786" y="401928"/>
                  <a:pt x="762966" y="259373"/>
                  <a:pt x="689275" y="226993"/>
                </a:cubicBezTo>
                <a:cubicBezTo>
                  <a:pt x="896552" y="182728"/>
                  <a:pt x="1215080" y="335697"/>
                  <a:pt x="1372769" y="291712"/>
                </a:cubicBezTo>
                <a:cubicBezTo>
                  <a:pt x="1356205" y="226399"/>
                  <a:pt x="1457960" y="96611"/>
                  <a:pt x="1452776" y="58993"/>
                </a:cubicBezTo>
                <a:cubicBezTo>
                  <a:pt x="1504012" y="34065"/>
                  <a:pt x="1715648" y="220523"/>
                  <a:pt x="2009023" y="204919"/>
                </a:cubicBezTo>
                <a:cubicBezTo>
                  <a:pt x="2170159" y="100772"/>
                  <a:pt x="2287549" y="83132"/>
                  <a:pt x="2353362" y="0"/>
                </a:cubicBezTo>
                <a:cubicBezTo>
                  <a:pt x="2534566" y="57261"/>
                  <a:pt x="2543166" y="144415"/>
                  <a:pt x="2697699" y="204919"/>
                </a:cubicBezTo>
                <a:cubicBezTo>
                  <a:pt x="2839332" y="209546"/>
                  <a:pt x="3145756" y="81986"/>
                  <a:pt x="3253946" y="58993"/>
                </a:cubicBezTo>
                <a:cubicBezTo>
                  <a:pt x="3291834" y="160495"/>
                  <a:pt x="3255371" y="181862"/>
                  <a:pt x="3333954" y="291712"/>
                </a:cubicBezTo>
                <a:cubicBezTo>
                  <a:pt x="3500826" y="301160"/>
                  <a:pt x="3866144" y="335330"/>
                  <a:pt x="4017447" y="226993"/>
                </a:cubicBezTo>
                <a:cubicBezTo>
                  <a:pt x="3964032" y="316728"/>
                  <a:pt x="3910922" y="328904"/>
                  <a:pt x="3820924" y="452083"/>
                </a:cubicBezTo>
                <a:cubicBezTo>
                  <a:pt x="4109386" y="436141"/>
                  <a:pt x="4232605" y="513594"/>
                  <a:pt x="4527585" y="478431"/>
                </a:cubicBezTo>
                <a:cubicBezTo>
                  <a:pt x="4375662" y="593598"/>
                  <a:pt x="4202176" y="599466"/>
                  <a:pt x="4084477" y="661616"/>
                </a:cubicBezTo>
                <a:cubicBezTo>
                  <a:pt x="4337329" y="638976"/>
                  <a:pt x="4389382" y="692628"/>
                  <a:pt x="4706725" y="775015"/>
                </a:cubicBezTo>
                <a:cubicBezTo>
                  <a:pt x="4405750" y="883404"/>
                  <a:pt x="4310778" y="848253"/>
                  <a:pt x="4084477" y="888413"/>
                </a:cubicBezTo>
                <a:cubicBezTo>
                  <a:pt x="4150244" y="927710"/>
                  <a:pt x="4347961" y="1076314"/>
                  <a:pt x="4527585" y="1071598"/>
                </a:cubicBezTo>
                <a:cubicBezTo>
                  <a:pt x="4300379" y="1116027"/>
                  <a:pt x="4021043" y="1103389"/>
                  <a:pt x="3820924" y="1097946"/>
                </a:cubicBezTo>
                <a:cubicBezTo>
                  <a:pt x="3858228" y="1170935"/>
                  <a:pt x="3913753" y="1280360"/>
                  <a:pt x="4017447" y="1323036"/>
                </a:cubicBezTo>
                <a:cubicBezTo>
                  <a:pt x="3873866" y="1322373"/>
                  <a:pt x="3468287" y="1244854"/>
                  <a:pt x="3333954" y="1258317"/>
                </a:cubicBezTo>
                <a:cubicBezTo>
                  <a:pt x="3352032" y="1367964"/>
                  <a:pt x="3272994" y="1449075"/>
                  <a:pt x="3253946" y="1491036"/>
                </a:cubicBezTo>
                <a:cubicBezTo>
                  <a:pt x="3093499" y="1510517"/>
                  <a:pt x="2867927" y="1347882"/>
                  <a:pt x="2697699" y="1345110"/>
                </a:cubicBezTo>
                <a:cubicBezTo>
                  <a:pt x="2573199" y="1473063"/>
                  <a:pt x="2475281" y="1464532"/>
                  <a:pt x="2353362" y="1550031"/>
                </a:cubicBezTo>
                <a:cubicBezTo>
                  <a:pt x="2244019" y="1492152"/>
                  <a:pt x="2121713" y="1367662"/>
                  <a:pt x="2009023" y="1345110"/>
                </a:cubicBezTo>
                <a:cubicBezTo>
                  <a:pt x="1818492" y="1414100"/>
                  <a:pt x="1596887" y="1436692"/>
                  <a:pt x="1452776" y="1491036"/>
                </a:cubicBezTo>
                <a:cubicBezTo>
                  <a:pt x="1401853" y="1401776"/>
                  <a:pt x="1441418" y="1318540"/>
                  <a:pt x="1372769" y="1258317"/>
                </a:cubicBezTo>
                <a:cubicBezTo>
                  <a:pt x="1112213" y="1292187"/>
                  <a:pt x="1031843" y="1304567"/>
                  <a:pt x="689275" y="1323036"/>
                </a:cubicBezTo>
                <a:cubicBezTo>
                  <a:pt x="743331" y="1246272"/>
                  <a:pt x="824515" y="1189858"/>
                  <a:pt x="885799" y="1097946"/>
                </a:cubicBezTo>
                <a:cubicBezTo>
                  <a:pt x="635748" y="1118669"/>
                  <a:pt x="495729" y="1078245"/>
                  <a:pt x="179138" y="1071598"/>
                </a:cubicBezTo>
                <a:cubicBezTo>
                  <a:pt x="325773" y="1000771"/>
                  <a:pt x="558390" y="960771"/>
                  <a:pt x="622245" y="888413"/>
                </a:cubicBezTo>
                <a:cubicBezTo>
                  <a:pt x="414277" y="884099"/>
                  <a:pt x="181836" y="764204"/>
                  <a:pt x="0" y="775015"/>
                </a:cubicBezTo>
                <a:close/>
              </a:path>
              <a:path w="4706725" h="1550031" fill="none" stroke="0" extrusionOk="0">
                <a:moveTo>
                  <a:pt x="0" y="775015"/>
                </a:moveTo>
                <a:cubicBezTo>
                  <a:pt x="108560" y="709621"/>
                  <a:pt x="363586" y="651595"/>
                  <a:pt x="622245" y="661616"/>
                </a:cubicBezTo>
                <a:cubicBezTo>
                  <a:pt x="395888" y="593116"/>
                  <a:pt x="362299" y="530979"/>
                  <a:pt x="179138" y="478431"/>
                </a:cubicBezTo>
                <a:cubicBezTo>
                  <a:pt x="479899" y="438046"/>
                  <a:pt x="652403" y="495059"/>
                  <a:pt x="885799" y="452083"/>
                </a:cubicBezTo>
                <a:cubicBezTo>
                  <a:pt x="747182" y="365083"/>
                  <a:pt x="820895" y="323942"/>
                  <a:pt x="689275" y="226993"/>
                </a:cubicBezTo>
                <a:cubicBezTo>
                  <a:pt x="918791" y="222333"/>
                  <a:pt x="1158858" y="287313"/>
                  <a:pt x="1372769" y="291712"/>
                </a:cubicBezTo>
                <a:cubicBezTo>
                  <a:pt x="1345708" y="197656"/>
                  <a:pt x="1418948" y="128316"/>
                  <a:pt x="1452776" y="58993"/>
                </a:cubicBezTo>
                <a:cubicBezTo>
                  <a:pt x="1640562" y="61380"/>
                  <a:pt x="1744714" y="173449"/>
                  <a:pt x="2009023" y="204919"/>
                </a:cubicBezTo>
                <a:cubicBezTo>
                  <a:pt x="2048862" y="151551"/>
                  <a:pt x="2332013" y="64525"/>
                  <a:pt x="2353362" y="0"/>
                </a:cubicBezTo>
                <a:cubicBezTo>
                  <a:pt x="2430969" y="77891"/>
                  <a:pt x="2518885" y="117938"/>
                  <a:pt x="2697699" y="204919"/>
                </a:cubicBezTo>
                <a:cubicBezTo>
                  <a:pt x="2778526" y="141879"/>
                  <a:pt x="3162073" y="87397"/>
                  <a:pt x="3253946" y="58993"/>
                </a:cubicBezTo>
                <a:cubicBezTo>
                  <a:pt x="3303808" y="139979"/>
                  <a:pt x="3283294" y="246939"/>
                  <a:pt x="3333954" y="291712"/>
                </a:cubicBezTo>
                <a:cubicBezTo>
                  <a:pt x="3679964" y="180161"/>
                  <a:pt x="3797194" y="238561"/>
                  <a:pt x="4017447" y="226993"/>
                </a:cubicBezTo>
                <a:cubicBezTo>
                  <a:pt x="3983466" y="316078"/>
                  <a:pt x="3851035" y="319447"/>
                  <a:pt x="3820924" y="452083"/>
                </a:cubicBezTo>
                <a:cubicBezTo>
                  <a:pt x="3963388" y="447408"/>
                  <a:pt x="4328344" y="501774"/>
                  <a:pt x="4527585" y="478431"/>
                </a:cubicBezTo>
                <a:cubicBezTo>
                  <a:pt x="4365727" y="545215"/>
                  <a:pt x="4201308" y="581946"/>
                  <a:pt x="4084477" y="661616"/>
                </a:cubicBezTo>
                <a:cubicBezTo>
                  <a:pt x="4373649" y="722989"/>
                  <a:pt x="4541657" y="748399"/>
                  <a:pt x="4706725" y="775015"/>
                </a:cubicBezTo>
                <a:cubicBezTo>
                  <a:pt x="4601080" y="865769"/>
                  <a:pt x="4233214" y="844056"/>
                  <a:pt x="4084477" y="888413"/>
                </a:cubicBezTo>
                <a:cubicBezTo>
                  <a:pt x="4282239" y="956846"/>
                  <a:pt x="4293977" y="1029547"/>
                  <a:pt x="4527585" y="1071598"/>
                </a:cubicBezTo>
                <a:cubicBezTo>
                  <a:pt x="4226533" y="1072613"/>
                  <a:pt x="3977706" y="1077389"/>
                  <a:pt x="3820924" y="1097946"/>
                </a:cubicBezTo>
                <a:cubicBezTo>
                  <a:pt x="3870096" y="1133023"/>
                  <a:pt x="3881649" y="1249625"/>
                  <a:pt x="4017447" y="1323036"/>
                </a:cubicBezTo>
                <a:cubicBezTo>
                  <a:pt x="3742961" y="1351725"/>
                  <a:pt x="3542846" y="1207585"/>
                  <a:pt x="3333954" y="1258317"/>
                </a:cubicBezTo>
                <a:cubicBezTo>
                  <a:pt x="3301578" y="1369706"/>
                  <a:pt x="3242547" y="1375118"/>
                  <a:pt x="3253946" y="1491036"/>
                </a:cubicBezTo>
                <a:cubicBezTo>
                  <a:pt x="3064816" y="1458946"/>
                  <a:pt x="2972308" y="1360337"/>
                  <a:pt x="2697699" y="1345110"/>
                </a:cubicBezTo>
                <a:cubicBezTo>
                  <a:pt x="2642451" y="1406401"/>
                  <a:pt x="2372919" y="1471796"/>
                  <a:pt x="2353362" y="1550031"/>
                </a:cubicBezTo>
                <a:cubicBezTo>
                  <a:pt x="2247485" y="1501270"/>
                  <a:pt x="2142215" y="1414674"/>
                  <a:pt x="2009023" y="1345110"/>
                </a:cubicBezTo>
                <a:cubicBezTo>
                  <a:pt x="1789405" y="1398212"/>
                  <a:pt x="1619632" y="1372220"/>
                  <a:pt x="1452776" y="1491036"/>
                </a:cubicBezTo>
                <a:cubicBezTo>
                  <a:pt x="1357636" y="1426697"/>
                  <a:pt x="1472011" y="1325482"/>
                  <a:pt x="1372769" y="1258317"/>
                </a:cubicBezTo>
                <a:cubicBezTo>
                  <a:pt x="1082748" y="1321179"/>
                  <a:pt x="851937" y="1292668"/>
                  <a:pt x="689275" y="1323036"/>
                </a:cubicBezTo>
                <a:cubicBezTo>
                  <a:pt x="754945" y="1246082"/>
                  <a:pt x="827778" y="1247866"/>
                  <a:pt x="885799" y="1097946"/>
                </a:cubicBezTo>
                <a:cubicBezTo>
                  <a:pt x="759182" y="1143833"/>
                  <a:pt x="523076" y="1087597"/>
                  <a:pt x="179138" y="1071598"/>
                </a:cubicBezTo>
                <a:cubicBezTo>
                  <a:pt x="368328" y="955795"/>
                  <a:pt x="421221" y="984458"/>
                  <a:pt x="622245" y="888413"/>
                </a:cubicBezTo>
                <a:cubicBezTo>
                  <a:pt x="456382" y="897198"/>
                  <a:pt x="208272" y="764555"/>
                  <a:pt x="0" y="775015"/>
                </a:cubicBezTo>
                <a:close/>
              </a:path>
              <a:path w="4706725" h="1550031" fill="none" stroke="0" extrusionOk="0">
                <a:moveTo>
                  <a:pt x="0" y="775015"/>
                </a:moveTo>
                <a:cubicBezTo>
                  <a:pt x="176621" y="741276"/>
                  <a:pt x="325895" y="719237"/>
                  <a:pt x="622245" y="661616"/>
                </a:cubicBezTo>
                <a:cubicBezTo>
                  <a:pt x="361597" y="613672"/>
                  <a:pt x="434736" y="543038"/>
                  <a:pt x="179138" y="478431"/>
                </a:cubicBezTo>
                <a:cubicBezTo>
                  <a:pt x="489134" y="448257"/>
                  <a:pt x="685286" y="512524"/>
                  <a:pt x="885799" y="452083"/>
                </a:cubicBezTo>
                <a:cubicBezTo>
                  <a:pt x="741525" y="368724"/>
                  <a:pt x="800242" y="320086"/>
                  <a:pt x="689275" y="226993"/>
                </a:cubicBezTo>
                <a:cubicBezTo>
                  <a:pt x="961136" y="220772"/>
                  <a:pt x="1208275" y="242858"/>
                  <a:pt x="1372769" y="291712"/>
                </a:cubicBezTo>
                <a:cubicBezTo>
                  <a:pt x="1404407" y="225680"/>
                  <a:pt x="1465892" y="146279"/>
                  <a:pt x="1452776" y="58993"/>
                </a:cubicBezTo>
                <a:cubicBezTo>
                  <a:pt x="1619674" y="60101"/>
                  <a:pt x="1756981" y="169344"/>
                  <a:pt x="2009023" y="204919"/>
                </a:cubicBezTo>
                <a:cubicBezTo>
                  <a:pt x="2070953" y="153617"/>
                  <a:pt x="2309358" y="58607"/>
                  <a:pt x="2353362" y="0"/>
                </a:cubicBezTo>
                <a:cubicBezTo>
                  <a:pt x="2430773" y="70086"/>
                  <a:pt x="2512711" y="128097"/>
                  <a:pt x="2697699" y="204919"/>
                </a:cubicBezTo>
                <a:cubicBezTo>
                  <a:pt x="2835630" y="143620"/>
                  <a:pt x="3170779" y="109745"/>
                  <a:pt x="3253946" y="58993"/>
                </a:cubicBezTo>
                <a:cubicBezTo>
                  <a:pt x="3304924" y="121705"/>
                  <a:pt x="3288925" y="221422"/>
                  <a:pt x="3333954" y="291712"/>
                </a:cubicBezTo>
                <a:cubicBezTo>
                  <a:pt x="3639038" y="219208"/>
                  <a:pt x="3766037" y="209346"/>
                  <a:pt x="4017447" y="226993"/>
                </a:cubicBezTo>
                <a:cubicBezTo>
                  <a:pt x="3998788" y="332137"/>
                  <a:pt x="3858312" y="344554"/>
                  <a:pt x="3820924" y="452083"/>
                </a:cubicBezTo>
                <a:cubicBezTo>
                  <a:pt x="3935088" y="422062"/>
                  <a:pt x="4301412" y="481268"/>
                  <a:pt x="4527585" y="478431"/>
                </a:cubicBezTo>
                <a:cubicBezTo>
                  <a:pt x="4349647" y="543650"/>
                  <a:pt x="4164928" y="610138"/>
                  <a:pt x="4084477" y="661616"/>
                </a:cubicBezTo>
                <a:cubicBezTo>
                  <a:pt x="4351620" y="709062"/>
                  <a:pt x="4572548" y="757667"/>
                  <a:pt x="4706725" y="775015"/>
                </a:cubicBezTo>
                <a:cubicBezTo>
                  <a:pt x="4544687" y="841084"/>
                  <a:pt x="4181380" y="831156"/>
                  <a:pt x="4084477" y="888413"/>
                </a:cubicBezTo>
                <a:cubicBezTo>
                  <a:pt x="4286024" y="957264"/>
                  <a:pt x="4341960" y="1010920"/>
                  <a:pt x="4527585" y="1071598"/>
                </a:cubicBezTo>
                <a:cubicBezTo>
                  <a:pt x="4207546" y="1119721"/>
                  <a:pt x="3995652" y="1074312"/>
                  <a:pt x="3820924" y="1097946"/>
                </a:cubicBezTo>
                <a:cubicBezTo>
                  <a:pt x="3859090" y="1115843"/>
                  <a:pt x="3870090" y="1245218"/>
                  <a:pt x="4017447" y="1323036"/>
                </a:cubicBezTo>
                <a:cubicBezTo>
                  <a:pt x="3684474" y="1334923"/>
                  <a:pt x="3541995" y="1222471"/>
                  <a:pt x="3333954" y="1258317"/>
                </a:cubicBezTo>
                <a:cubicBezTo>
                  <a:pt x="3296126" y="1377531"/>
                  <a:pt x="3246245" y="1368127"/>
                  <a:pt x="3253946" y="1491036"/>
                </a:cubicBezTo>
                <a:cubicBezTo>
                  <a:pt x="3114047" y="1457694"/>
                  <a:pt x="2965439" y="1388666"/>
                  <a:pt x="2697699" y="1345110"/>
                </a:cubicBezTo>
                <a:cubicBezTo>
                  <a:pt x="2638700" y="1429493"/>
                  <a:pt x="2394843" y="1479650"/>
                  <a:pt x="2353362" y="1550031"/>
                </a:cubicBezTo>
                <a:cubicBezTo>
                  <a:pt x="2258157" y="1509205"/>
                  <a:pt x="2147029" y="1374538"/>
                  <a:pt x="2009023" y="1345110"/>
                </a:cubicBezTo>
                <a:cubicBezTo>
                  <a:pt x="1731654" y="1411200"/>
                  <a:pt x="1654438" y="1422126"/>
                  <a:pt x="1452776" y="1491036"/>
                </a:cubicBezTo>
                <a:cubicBezTo>
                  <a:pt x="1365614" y="1407671"/>
                  <a:pt x="1474244" y="1312817"/>
                  <a:pt x="1372769" y="1258317"/>
                </a:cubicBezTo>
                <a:cubicBezTo>
                  <a:pt x="1060292" y="1329308"/>
                  <a:pt x="861214" y="1316344"/>
                  <a:pt x="689275" y="1323036"/>
                </a:cubicBezTo>
                <a:cubicBezTo>
                  <a:pt x="750549" y="1232295"/>
                  <a:pt x="891698" y="1197109"/>
                  <a:pt x="885799" y="1097946"/>
                </a:cubicBezTo>
                <a:cubicBezTo>
                  <a:pt x="838075" y="1122915"/>
                  <a:pt x="483605" y="974265"/>
                  <a:pt x="179138" y="1071598"/>
                </a:cubicBezTo>
                <a:cubicBezTo>
                  <a:pt x="346184" y="962980"/>
                  <a:pt x="435088" y="993782"/>
                  <a:pt x="622245" y="888413"/>
                </a:cubicBezTo>
                <a:cubicBezTo>
                  <a:pt x="404931" y="877620"/>
                  <a:pt x="222455" y="822702"/>
                  <a:pt x="0" y="775015"/>
                </a:cubicBezTo>
                <a:close/>
              </a:path>
            </a:pathLst>
          </a:custGeom>
          <a:solidFill>
            <a:srgbClr val="F5DD8E"/>
          </a:solidFill>
          <a:ln w="31750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359168"/>
                      <a:gd name="connsiteY0" fmla="*/ 1144347 h 2288694"/>
                      <a:gd name="connsiteX1" fmla="*/ 444094 w 3359168"/>
                      <a:gd name="connsiteY1" fmla="*/ 976908 h 2288694"/>
                      <a:gd name="connsiteX2" fmla="*/ 127850 w 3359168"/>
                      <a:gd name="connsiteY2" fmla="*/ 706427 h 2288694"/>
                      <a:gd name="connsiteX3" fmla="*/ 632191 w 3359168"/>
                      <a:gd name="connsiteY3" fmla="*/ 667523 h 2288694"/>
                      <a:gd name="connsiteX4" fmla="*/ 491933 w 3359168"/>
                      <a:gd name="connsiteY4" fmla="*/ 335167 h 2288694"/>
                      <a:gd name="connsiteX5" fmla="*/ 979739 w 3359168"/>
                      <a:gd name="connsiteY5" fmla="*/ 430728 h 2288694"/>
                      <a:gd name="connsiteX6" fmla="*/ 1036840 w 3359168"/>
                      <a:gd name="connsiteY6" fmla="*/ 87107 h 2288694"/>
                      <a:gd name="connsiteX7" fmla="*/ 1433831 w 3359168"/>
                      <a:gd name="connsiteY7" fmla="*/ 302574 h 2288694"/>
                      <a:gd name="connsiteX8" fmla="*/ 1679584 w 3359168"/>
                      <a:gd name="connsiteY8" fmla="*/ 0 h 2288694"/>
                      <a:gd name="connsiteX9" fmla="*/ 1925336 w 3359168"/>
                      <a:gd name="connsiteY9" fmla="*/ 302574 h 2288694"/>
                      <a:gd name="connsiteX10" fmla="*/ 2322327 w 3359168"/>
                      <a:gd name="connsiteY10" fmla="*/ 87107 h 2288694"/>
                      <a:gd name="connsiteX11" fmla="*/ 2379428 w 3359168"/>
                      <a:gd name="connsiteY11" fmla="*/ 430728 h 2288694"/>
                      <a:gd name="connsiteX12" fmla="*/ 2867234 w 3359168"/>
                      <a:gd name="connsiteY12" fmla="*/ 335167 h 2288694"/>
                      <a:gd name="connsiteX13" fmla="*/ 2726976 w 3359168"/>
                      <a:gd name="connsiteY13" fmla="*/ 667523 h 2288694"/>
                      <a:gd name="connsiteX14" fmla="*/ 3231317 w 3359168"/>
                      <a:gd name="connsiteY14" fmla="*/ 706427 h 2288694"/>
                      <a:gd name="connsiteX15" fmla="*/ 2915073 w 3359168"/>
                      <a:gd name="connsiteY15" fmla="*/ 976908 h 2288694"/>
                      <a:gd name="connsiteX16" fmla="*/ 3359168 w 3359168"/>
                      <a:gd name="connsiteY16" fmla="*/ 1144347 h 2288694"/>
                      <a:gd name="connsiteX17" fmla="*/ 2915073 w 3359168"/>
                      <a:gd name="connsiteY17" fmla="*/ 1311785 h 2288694"/>
                      <a:gd name="connsiteX18" fmla="*/ 3231317 w 3359168"/>
                      <a:gd name="connsiteY18" fmla="*/ 1582266 h 2288694"/>
                      <a:gd name="connsiteX19" fmla="*/ 2726976 w 3359168"/>
                      <a:gd name="connsiteY19" fmla="*/ 1621170 h 2288694"/>
                      <a:gd name="connsiteX20" fmla="*/ 2867234 w 3359168"/>
                      <a:gd name="connsiteY20" fmla="*/ 1953526 h 2288694"/>
                      <a:gd name="connsiteX21" fmla="*/ 2379428 w 3359168"/>
                      <a:gd name="connsiteY21" fmla="*/ 1857965 h 2288694"/>
                      <a:gd name="connsiteX22" fmla="*/ 2322327 w 3359168"/>
                      <a:gd name="connsiteY22" fmla="*/ 2201586 h 2288694"/>
                      <a:gd name="connsiteX23" fmla="*/ 1925336 w 3359168"/>
                      <a:gd name="connsiteY23" fmla="*/ 1986119 h 2288694"/>
                      <a:gd name="connsiteX24" fmla="*/ 1679584 w 3359168"/>
                      <a:gd name="connsiteY24" fmla="*/ 2288694 h 2288694"/>
                      <a:gd name="connsiteX25" fmla="*/ 1433831 w 3359168"/>
                      <a:gd name="connsiteY25" fmla="*/ 1986119 h 2288694"/>
                      <a:gd name="connsiteX26" fmla="*/ 1036840 w 3359168"/>
                      <a:gd name="connsiteY26" fmla="*/ 2201586 h 2288694"/>
                      <a:gd name="connsiteX27" fmla="*/ 979739 w 3359168"/>
                      <a:gd name="connsiteY27" fmla="*/ 1857965 h 2288694"/>
                      <a:gd name="connsiteX28" fmla="*/ 491933 w 3359168"/>
                      <a:gd name="connsiteY28" fmla="*/ 1953526 h 2288694"/>
                      <a:gd name="connsiteX29" fmla="*/ 632191 w 3359168"/>
                      <a:gd name="connsiteY29" fmla="*/ 1621170 h 2288694"/>
                      <a:gd name="connsiteX30" fmla="*/ 127850 w 3359168"/>
                      <a:gd name="connsiteY30" fmla="*/ 1582266 h 2288694"/>
                      <a:gd name="connsiteX31" fmla="*/ 444094 w 3359168"/>
                      <a:gd name="connsiteY31" fmla="*/ 1311785 h 2288694"/>
                      <a:gd name="connsiteX32" fmla="*/ 0 w 3359168"/>
                      <a:gd name="connsiteY32" fmla="*/ 1144347 h 2288694"/>
                      <a:gd name="connsiteX0" fmla="*/ 0 w 3359168"/>
                      <a:gd name="connsiteY0" fmla="*/ 1144347 h 2288694"/>
                      <a:gd name="connsiteX1" fmla="*/ 444094 w 3359168"/>
                      <a:gd name="connsiteY1" fmla="*/ 976908 h 2288694"/>
                      <a:gd name="connsiteX2" fmla="*/ 127850 w 3359168"/>
                      <a:gd name="connsiteY2" fmla="*/ 706427 h 2288694"/>
                      <a:gd name="connsiteX3" fmla="*/ 632191 w 3359168"/>
                      <a:gd name="connsiteY3" fmla="*/ 667523 h 2288694"/>
                      <a:gd name="connsiteX4" fmla="*/ 491933 w 3359168"/>
                      <a:gd name="connsiteY4" fmla="*/ 335167 h 2288694"/>
                      <a:gd name="connsiteX5" fmla="*/ 979739 w 3359168"/>
                      <a:gd name="connsiteY5" fmla="*/ 430728 h 2288694"/>
                      <a:gd name="connsiteX6" fmla="*/ 1036840 w 3359168"/>
                      <a:gd name="connsiteY6" fmla="*/ 87107 h 2288694"/>
                      <a:gd name="connsiteX7" fmla="*/ 1433831 w 3359168"/>
                      <a:gd name="connsiteY7" fmla="*/ 302574 h 2288694"/>
                      <a:gd name="connsiteX8" fmla="*/ 1679584 w 3359168"/>
                      <a:gd name="connsiteY8" fmla="*/ 0 h 2288694"/>
                      <a:gd name="connsiteX9" fmla="*/ 1925336 w 3359168"/>
                      <a:gd name="connsiteY9" fmla="*/ 302574 h 2288694"/>
                      <a:gd name="connsiteX10" fmla="*/ 2322327 w 3359168"/>
                      <a:gd name="connsiteY10" fmla="*/ 87107 h 2288694"/>
                      <a:gd name="connsiteX11" fmla="*/ 2379428 w 3359168"/>
                      <a:gd name="connsiteY11" fmla="*/ 430728 h 2288694"/>
                      <a:gd name="connsiteX12" fmla="*/ 2867234 w 3359168"/>
                      <a:gd name="connsiteY12" fmla="*/ 335167 h 2288694"/>
                      <a:gd name="connsiteX13" fmla="*/ 2726976 w 3359168"/>
                      <a:gd name="connsiteY13" fmla="*/ 667523 h 2288694"/>
                      <a:gd name="connsiteX14" fmla="*/ 3231317 w 3359168"/>
                      <a:gd name="connsiteY14" fmla="*/ 706427 h 2288694"/>
                      <a:gd name="connsiteX15" fmla="*/ 2915073 w 3359168"/>
                      <a:gd name="connsiteY15" fmla="*/ 976908 h 2288694"/>
                      <a:gd name="connsiteX16" fmla="*/ 3359168 w 3359168"/>
                      <a:gd name="connsiteY16" fmla="*/ 1144347 h 2288694"/>
                      <a:gd name="connsiteX17" fmla="*/ 2915073 w 3359168"/>
                      <a:gd name="connsiteY17" fmla="*/ 1311785 h 2288694"/>
                      <a:gd name="connsiteX18" fmla="*/ 3231317 w 3359168"/>
                      <a:gd name="connsiteY18" fmla="*/ 1582266 h 2288694"/>
                      <a:gd name="connsiteX19" fmla="*/ 2726976 w 3359168"/>
                      <a:gd name="connsiteY19" fmla="*/ 1621170 h 2288694"/>
                      <a:gd name="connsiteX20" fmla="*/ 2867234 w 3359168"/>
                      <a:gd name="connsiteY20" fmla="*/ 1953526 h 2288694"/>
                      <a:gd name="connsiteX21" fmla="*/ 2379428 w 3359168"/>
                      <a:gd name="connsiteY21" fmla="*/ 1857965 h 2288694"/>
                      <a:gd name="connsiteX22" fmla="*/ 2322327 w 3359168"/>
                      <a:gd name="connsiteY22" fmla="*/ 2201586 h 2288694"/>
                      <a:gd name="connsiteX23" fmla="*/ 1925336 w 3359168"/>
                      <a:gd name="connsiteY23" fmla="*/ 1986119 h 2288694"/>
                      <a:gd name="connsiteX24" fmla="*/ 1679584 w 3359168"/>
                      <a:gd name="connsiteY24" fmla="*/ 2288694 h 2288694"/>
                      <a:gd name="connsiteX25" fmla="*/ 1433831 w 3359168"/>
                      <a:gd name="connsiteY25" fmla="*/ 1986119 h 2288694"/>
                      <a:gd name="connsiteX26" fmla="*/ 1036840 w 3359168"/>
                      <a:gd name="connsiteY26" fmla="*/ 2201586 h 2288694"/>
                      <a:gd name="connsiteX27" fmla="*/ 979739 w 3359168"/>
                      <a:gd name="connsiteY27" fmla="*/ 1857965 h 2288694"/>
                      <a:gd name="connsiteX28" fmla="*/ 491933 w 3359168"/>
                      <a:gd name="connsiteY28" fmla="*/ 1953526 h 2288694"/>
                      <a:gd name="connsiteX29" fmla="*/ 632191 w 3359168"/>
                      <a:gd name="connsiteY29" fmla="*/ 1621170 h 2288694"/>
                      <a:gd name="connsiteX30" fmla="*/ 127850 w 3359168"/>
                      <a:gd name="connsiteY30" fmla="*/ 1582266 h 2288694"/>
                      <a:gd name="connsiteX31" fmla="*/ 444094 w 3359168"/>
                      <a:gd name="connsiteY31" fmla="*/ 1311785 h 2288694"/>
                      <a:gd name="connsiteX32" fmla="*/ 0 w 3359168"/>
                      <a:gd name="connsiteY32" fmla="*/ 1144347 h 2288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359168" h="2288694" fill="none" extrusionOk="0">
                        <a:moveTo>
                          <a:pt x="0" y="1144347"/>
                        </a:moveTo>
                        <a:cubicBezTo>
                          <a:pt x="133704" y="1104291"/>
                          <a:pt x="269722" y="1033156"/>
                          <a:pt x="444094" y="976908"/>
                        </a:cubicBezTo>
                        <a:cubicBezTo>
                          <a:pt x="248306" y="901864"/>
                          <a:pt x="318393" y="801288"/>
                          <a:pt x="127850" y="706427"/>
                        </a:cubicBezTo>
                        <a:cubicBezTo>
                          <a:pt x="356287" y="647340"/>
                          <a:pt x="495959" y="678173"/>
                          <a:pt x="632191" y="667523"/>
                        </a:cubicBezTo>
                        <a:cubicBezTo>
                          <a:pt x="531118" y="546584"/>
                          <a:pt x="563913" y="465490"/>
                          <a:pt x="491933" y="335167"/>
                        </a:cubicBezTo>
                        <a:cubicBezTo>
                          <a:pt x="647436" y="316526"/>
                          <a:pt x="846454" y="426234"/>
                          <a:pt x="979739" y="430728"/>
                        </a:cubicBezTo>
                        <a:cubicBezTo>
                          <a:pt x="1008084" y="335055"/>
                          <a:pt x="1051896" y="204895"/>
                          <a:pt x="1036840" y="87107"/>
                        </a:cubicBezTo>
                        <a:cubicBezTo>
                          <a:pt x="1157895" y="127028"/>
                          <a:pt x="1265259" y="217530"/>
                          <a:pt x="1433831" y="302574"/>
                        </a:cubicBezTo>
                        <a:cubicBezTo>
                          <a:pt x="1466286" y="213222"/>
                          <a:pt x="1646371" y="85638"/>
                          <a:pt x="1679584" y="0"/>
                        </a:cubicBezTo>
                        <a:cubicBezTo>
                          <a:pt x="1743414" y="106358"/>
                          <a:pt x="1782854" y="171450"/>
                          <a:pt x="1925336" y="302574"/>
                        </a:cubicBezTo>
                        <a:cubicBezTo>
                          <a:pt x="2017289" y="192084"/>
                          <a:pt x="2262674" y="155681"/>
                          <a:pt x="2322327" y="87107"/>
                        </a:cubicBezTo>
                        <a:cubicBezTo>
                          <a:pt x="2354126" y="165099"/>
                          <a:pt x="2339219" y="306484"/>
                          <a:pt x="2379428" y="430728"/>
                        </a:cubicBezTo>
                        <a:cubicBezTo>
                          <a:pt x="2590240" y="336217"/>
                          <a:pt x="2683453" y="351448"/>
                          <a:pt x="2867234" y="335167"/>
                        </a:cubicBezTo>
                        <a:cubicBezTo>
                          <a:pt x="2856645" y="489489"/>
                          <a:pt x="2758005" y="514954"/>
                          <a:pt x="2726976" y="667523"/>
                        </a:cubicBezTo>
                        <a:cubicBezTo>
                          <a:pt x="2832248" y="626689"/>
                          <a:pt x="3073819" y="727148"/>
                          <a:pt x="3231317" y="706427"/>
                        </a:cubicBezTo>
                        <a:cubicBezTo>
                          <a:pt x="3103999" y="811813"/>
                          <a:pt x="2995519" y="873078"/>
                          <a:pt x="2915073" y="976908"/>
                        </a:cubicBezTo>
                        <a:cubicBezTo>
                          <a:pt x="3111299" y="1026368"/>
                          <a:pt x="3261261" y="1115433"/>
                          <a:pt x="3359168" y="1144347"/>
                        </a:cubicBezTo>
                        <a:cubicBezTo>
                          <a:pt x="3244059" y="1215521"/>
                          <a:pt x="2974895" y="1238701"/>
                          <a:pt x="2915073" y="1311785"/>
                        </a:cubicBezTo>
                        <a:cubicBezTo>
                          <a:pt x="3066442" y="1388728"/>
                          <a:pt x="3101215" y="1492409"/>
                          <a:pt x="3231317" y="1582266"/>
                        </a:cubicBezTo>
                        <a:cubicBezTo>
                          <a:pt x="2998719" y="1636169"/>
                          <a:pt x="2856555" y="1580953"/>
                          <a:pt x="2726976" y="1621170"/>
                        </a:cubicBezTo>
                        <a:cubicBezTo>
                          <a:pt x="2750877" y="1687088"/>
                          <a:pt x="2779517" y="1840667"/>
                          <a:pt x="2867234" y="1953526"/>
                        </a:cubicBezTo>
                        <a:cubicBezTo>
                          <a:pt x="2620958" y="1955700"/>
                          <a:pt x="2529397" y="1795721"/>
                          <a:pt x="2379428" y="1857965"/>
                        </a:cubicBezTo>
                        <a:cubicBezTo>
                          <a:pt x="2356722" y="2016167"/>
                          <a:pt x="2322381" y="2035342"/>
                          <a:pt x="2322327" y="2201586"/>
                        </a:cubicBezTo>
                        <a:cubicBezTo>
                          <a:pt x="2203183" y="2139845"/>
                          <a:pt x="2116522" y="2054779"/>
                          <a:pt x="1925336" y="1986119"/>
                        </a:cubicBezTo>
                        <a:cubicBezTo>
                          <a:pt x="1874750" y="2099664"/>
                          <a:pt x="1717264" y="2181107"/>
                          <a:pt x="1679584" y="2288694"/>
                        </a:cubicBezTo>
                        <a:cubicBezTo>
                          <a:pt x="1617361" y="2191490"/>
                          <a:pt x="1535529" y="2050443"/>
                          <a:pt x="1433831" y="1986119"/>
                        </a:cubicBezTo>
                        <a:cubicBezTo>
                          <a:pt x="1233907" y="2086761"/>
                          <a:pt x="1178095" y="2109429"/>
                          <a:pt x="1036840" y="2201586"/>
                        </a:cubicBezTo>
                        <a:cubicBezTo>
                          <a:pt x="988204" y="2089258"/>
                          <a:pt x="1048180" y="1946537"/>
                          <a:pt x="979739" y="1857965"/>
                        </a:cubicBezTo>
                        <a:cubicBezTo>
                          <a:pt x="779946" y="1935850"/>
                          <a:pt x="608698" y="1910310"/>
                          <a:pt x="491933" y="1953526"/>
                        </a:cubicBezTo>
                        <a:cubicBezTo>
                          <a:pt x="529654" y="1822010"/>
                          <a:pt x="637033" y="1762700"/>
                          <a:pt x="632191" y="1621170"/>
                        </a:cubicBezTo>
                        <a:cubicBezTo>
                          <a:pt x="560801" y="1635887"/>
                          <a:pt x="361090" y="1546088"/>
                          <a:pt x="127850" y="1582266"/>
                        </a:cubicBezTo>
                        <a:cubicBezTo>
                          <a:pt x="245684" y="1421795"/>
                          <a:pt x="302230" y="1449593"/>
                          <a:pt x="444094" y="1311785"/>
                        </a:cubicBezTo>
                        <a:cubicBezTo>
                          <a:pt x="282399" y="1282776"/>
                          <a:pt x="142791" y="1133977"/>
                          <a:pt x="0" y="1144347"/>
                        </a:cubicBezTo>
                        <a:close/>
                      </a:path>
                      <a:path w="3359168" h="2288694" stroke="0" extrusionOk="0">
                        <a:moveTo>
                          <a:pt x="0" y="1144347"/>
                        </a:moveTo>
                        <a:cubicBezTo>
                          <a:pt x="122149" y="1039041"/>
                          <a:pt x="342059" y="1025940"/>
                          <a:pt x="444094" y="976908"/>
                        </a:cubicBezTo>
                        <a:cubicBezTo>
                          <a:pt x="276365" y="861901"/>
                          <a:pt x="205588" y="743131"/>
                          <a:pt x="127850" y="706427"/>
                        </a:cubicBezTo>
                        <a:cubicBezTo>
                          <a:pt x="269253" y="641207"/>
                          <a:pt x="449001" y="673836"/>
                          <a:pt x="632191" y="667523"/>
                        </a:cubicBezTo>
                        <a:cubicBezTo>
                          <a:pt x="563265" y="583302"/>
                          <a:pt x="542022" y="413738"/>
                          <a:pt x="491933" y="335167"/>
                        </a:cubicBezTo>
                        <a:cubicBezTo>
                          <a:pt x="653944" y="334109"/>
                          <a:pt x="864219" y="449421"/>
                          <a:pt x="979739" y="430728"/>
                        </a:cubicBezTo>
                        <a:cubicBezTo>
                          <a:pt x="970646" y="335640"/>
                          <a:pt x="1040764" y="155258"/>
                          <a:pt x="1036840" y="87107"/>
                        </a:cubicBezTo>
                        <a:cubicBezTo>
                          <a:pt x="1108697" y="113620"/>
                          <a:pt x="1248339" y="267428"/>
                          <a:pt x="1433831" y="302574"/>
                        </a:cubicBezTo>
                        <a:cubicBezTo>
                          <a:pt x="1543840" y="142603"/>
                          <a:pt x="1622551" y="125748"/>
                          <a:pt x="1679584" y="0"/>
                        </a:cubicBezTo>
                        <a:cubicBezTo>
                          <a:pt x="1792923" y="70207"/>
                          <a:pt x="1812839" y="210288"/>
                          <a:pt x="1925336" y="302574"/>
                        </a:cubicBezTo>
                        <a:cubicBezTo>
                          <a:pt x="2034115" y="261335"/>
                          <a:pt x="2217273" y="153961"/>
                          <a:pt x="2322327" y="87107"/>
                        </a:cubicBezTo>
                        <a:cubicBezTo>
                          <a:pt x="2358799" y="246126"/>
                          <a:pt x="2325786" y="276543"/>
                          <a:pt x="2379428" y="430728"/>
                        </a:cubicBezTo>
                        <a:cubicBezTo>
                          <a:pt x="2500836" y="409402"/>
                          <a:pt x="2726085" y="438074"/>
                          <a:pt x="2867234" y="335167"/>
                        </a:cubicBezTo>
                        <a:cubicBezTo>
                          <a:pt x="2827725" y="480168"/>
                          <a:pt x="2786365" y="503690"/>
                          <a:pt x="2726976" y="667523"/>
                        </a:cubicBezTo>
                        <a:cubicBezTo>
                          <a:pt x="2911820" y="633973"/>
                          <a:pt x="3023294" y="755206"/>
                          <a:pt x="3231317" y="706427"/>
                        </a:cubicBezTo>
                        <a:cubicBezTo>
                          <a:pt x="3124669" y="869961"/>
                          <a:pt x="2978622" y="877344"/>
                          <a:pt x="2915073" y="976908"/>
                        </a:cubicBezTo>
                        <a:cubicBezTo>
                          <a:pt x="3074374" y="964532"/>
                          <a:pt x="3143988" y="1056848"/>
                          <a:pt x="3359168" y="1144347"/>
                        </a:cubicBezTo>
                        <a:cubicBezTo>
                          <a:pt x="3151252" y="1269613"/>
                          <a:pt x="3062040" y="1214420"/>
                          <a:pt x="2915073" y="1311785"/>
                        </a:cubicBezTo>
                        <a:cubicBezTo>
                          <a:pt x="2972859" y="1366860"/>
                          <a:pt x="3099870" y="1508236"/>
                          <a:pt x="3231317" y="1582266"/>
                        </a:cubicBezTo>
                        <a:cubicBezTo>
                          <a:pt x="3082951" y="1642843"/>
                          <a:pt x="2873460" y="1597939"/>
                          <a:pt x="2726976" y="1621170"/>
                        </a:cubicBezTo>
                        <a:cubicBezTo>
                          <a:pt x="2762317" y="1733226"/>
                          <a:pt x="2804509" y="1877318"/>
                          <a:pt x="2867234" y="1953526"/>
                        </a:cubicBezTo>
                        <a:cubicBezTo>
                          <a:pt x="2762702" y="1966915"/>
                          <a:pt x="2501352" y="1869803"/>
                          <a:pt x="2379428" y="1857965"/>
                        </a:cubicBezTo>
                        <a:cubicBezTo>
                          <a:pt x="2390009" y="1998935"/>
                          <a:pt x="2332638" y="2120927"/>
                          <a:pt x="2322327" y="2201586"/>
                        </a:cubicBezTo>
                        <a:cubicBezTo>
                          <a:pt x="2197946" y="2132910"/>
                          <a:pt x="2124080" y="2096096"/>
                          <a:pt x="1925336" y="1986119"/>
                        </a:cubicBezTo>
                        <a:cubicBezTo>
                          <a:pt x="1830879" y="2168042"/>
                          <a:pt x="1772521" y="2129114"/>
                          <a:pt x="1679584" y="2288694"/>
                        </a:cubicBezTo>
                        <a:cubicBezTo>
                          <a:pt x="1599247" y="2238151"/>
                          <a:pt x="1533847" y="2041765"/>
                          <a:pt x="1433831" y="1986119"/>
                        </a:cubicBezTo>
                        <a:cubicBezTo>
                          <a:pt x="1296691" y="2146734"/>
                          <a:pt x="1137897" y="2082660"/>
                          <a:pt x="1036840" y="2201586"/>
                        </a:cubicBezTo>
                        <a:cubicBezTo>
                          <a:pt x="990539" y="2057427"/>
                          <a:pt x="1028694" y="1977356"/>
                          <a:pt x="979739" y="1857965"/>
                        </a:cubicBezTo>
                        <a:cubicBezTo>
                          <a:pt x="794613" y="1948736"/>
                          <a:pt x="724868" y="1899085"/>
                          <a:pt x="491933" y="1953526"/>
                        </a:cubicBezTo>
                        <a:cubicBezTo>
                          <a:pt x="536520" y="1860059"/>
                          <a:pt x="598420" y="1732178"/>
                          <a:pt x="632191" y="1621170"/>
                        </a:cubicBezTo>
                        <a:cubicBezTo>
                          <a:pt x="449257" y="1655095"/>
                          <a:pt x="361679" y="1576680"/>
                          <a:pt x="127850" y="1582266"/>
                        </a:cubicBezTo>
                        <a:cubicBezTo>
                          <a:pt x="228356" y="1465655"/>
                          <a:pt x="392946" y="1382381"/>
                          <a:pt x="444094" y="1311785"/>
                        </a:cubicBezTo>
                        <a:cubicBezTo>
                          <a:pt x="290178" y="1260501"/>
                          <a:pt x="157904" y="1166927"/>
                          <a:pt x="0" y="1144347"/>
                        </a:cubicBezTo>
                        <a:close/>
                      </a:path>
                      <a:path w="3359168" h="2288694" fill="none" stroke="0" extrusionOk="0">
                        <a:moveTo>
                          <a:pt x="0" y="1144347"/>
                        </a:moveTo>
                        <a:cubicBezTo>
                          <a:pt x="88730" y="1062869"/>
                          <a:pt x="274640" y="1047531"/>
                          <a:pt x="444094" y="976908"/>
                        </a:cubicBezTo>
                        <a:cubicBezTo>
                          <a:pt x="285618" y="891909"/>
                          <a:pt x="264616" y="795809"/>
                          <a:pt x="127850" y="706427"/>
                        </a:cubicBezTo>
                        <a:cubicBezTo>
                          <a:pt x="348426" y="655518"/>
                          <a:pt x="498609" y="702530"/>
                          <a:pt x="632191" y="667523"/>
                        </a:cubicBezTo>
                        <a:cubicBezTo>
                          <a:pt x="534631" y="526501"/>
                          <a:pt x="578273" y="458361"/>
                          <a:pt x="491933" y="335167"/>
                        </a:cubicBezTo>
                        <a:cubicBezTo>
                          <a:pt x="656249" y="321488"/>
                          <a:pt x="855696" y="401540"/>
                          <a:pt x="979739" y="430728"/>
                        </a:cubicBezTo>
                        <a:cubicBezTo>
                          <a:pt x="975259" y="312084"/>
                          <a:pt x="1011273" y="213169"/>
                          <a:pt x="1036840" y="87107"/>
                        </a:cubicBezTo>
                        <a:cubicBezTo>
                          <a:pt x="1171929" y="95874"/>
                          <a:pt x="1256725" y="245632"/>
                          <a:pt x="1433831" y="302574"/>
                        </a:cubicBezTo>
                        <a:cubicBezTo>
                          <a:pt x="1475793" y="224175"/>
                          <a:pt x="1661193" y="92615"/>
                          <a:pt x="1679584" y="0"/>
                        </a:cubicBezTo>
                        <a:cubicBezTo>
                          <a:pt x="1748649" y="102001"/>
                          <a:pt x="1792532" y="188112"/>
                          <a:pt x="1925336" y="302574"/>
                        </a:cubicBezTo>
                        <a:cubicBezTo>
                          <a:pt x="2001429" y="220028"/>
                          <a:pt x="2252819" y="165669"/>
                          <a:pt x="2322327" y="87107"/>
                        </a:cubicBezTo>
                        <a:cubicBezTo>
                          <a:pt x="2352112" y="202104"/>
                          <a:pt x="2351897" y="352362"/>
                          <a:pt x="2379428" y="430728"/>
                        </a:cubicBezTo>
                        <a:cubicBezTo>
                          <a:pt x="2614259" y="306735"/>
                          <a:pt x="2705251" y="343743"/>
                          <a:pt x="2867234" y="335167"/>
                        </a:cubicBezTo>
                        <a:cubicBezTo>
                          <a:pt x="2836411" y="476620"/>
                          <a:pt x="2762052" y="501784"/>
                          <a:pt x="2726976" y="667523"/>
                        </a:cubicBezTo>
                        <a:cubicBezTo>
                          <a:pt x="2853596" y="616181"/>
                          <a:pt x="3066205" y="734906"/>
                          <a:pt x="3231317" y="706427"/>
                        </a:cubicBezTo>
                        <a:cubicBezTo>
                          <a:pt x="3119507" y="801776"/>
                          <a:pt x="2991017" y="868416"/>
                          <a:pt x="2915073" y="976908"/>
                        </a:cubicBezTo>
                        <a:cubicBezTo>
                          <a:pt x="3120561" y="1052176"/>
                          <a:pt x="3252008" y="1119935"/>
                          <a:pt x="3359168" y="1144347"/>
                        </a:cubicBezTo>
                        <a:cubicBezTo>
                          <a:pt x="3263743" y="1241327"/>
                          <a:pt x="3011429" y="1221162"/>
                          <a:pt x="2915073" y="1311785"/>
                        </a:cubicBezTo>
                        <a:cubicBezTo>
                          <a:pt x="3057881" y="1421229"/>
                          <a:pt x="3064760" y="1522653"/>
                          <a:pt x="3231317" y="1582266"/>
                        </a:cubicBezTo>
                        <a:cubicBezTo>
                          <a:pt x="3016908" y="1616332"/>
                          <a:pt x="2852269" y="1554780"/>
                          <a:pt x="2726976" y="1621170"/>
                        </a:cubicBezTo>
                        <a:cubicBezTo>
                          <a:pt x="2766322" y="1656872"/>
                          <a:pt x="2763253" y="1813738"/>
                          <a:pt x="2867234" y="1953526"/>
                        </a:cubicBezTo>
                        <a:cubicBezTo>
                          <a:pt x="2671102" y="1987887"/>
                          <a:pt x="2528617" y="1829029"/>
                          <a:pt x="2379428" y="1857965"/>
                        </a:cubicBezTo>
                        <a:cubicBezTo>
                          <a:pt x="2352680" y="2024193"/>
                          <a:pt x="2317307" y="2030901"/>
                          <a:pt x="2322327" y="2201586"/>
                        </a:cubicBezTo>
                        <a:cubicBezTo>
                          <a:pt x="2181390" y="2161180"/>
                          <a:pt x="2109127" y="2027411"/>
                          <a:pt x="1925336" y="1986119"/>
                        </a:cubicBezTo>
                        <a:cubicBezTo>
                          <a:pt x="1891588" y="2097057"/>
                          <a:pt x="1691003" y="2193260"/>
                          <a:pt x="1679584" y="2288694"/>
                        </a:cubicBezTo>
                        <a:cubicBezTo>
                          <a:pt x="1586252" y="2199270"/>
                          <a:pt x="1528907" y="2045587"/>
                          <a:pt x="1433831" y="1986119"/>
                        </a:cubicBezTo>
                        <a:cubicBezTo>
                          <a:pt x="1264757" y="2076815"/>
                          <a:pt x="1165733" y="2078325"/>
                          <a:pt x="1036840" y="2201586"/>
                        </a:cubicBezTo>
                        <a:cubicBezTo>
                          <a:pt x="969169" y="2063063"/>
                          <a:pt x="1039564" y="1943075"/>
                          <a:pt x="979739" y="1857965"/>
                        </a:cubicBezTo>
                        <a:cubicBezTo>
                          <a:pt x="754922" y="1958695"/>
                          <a:pt x="594516" y="1915269"/>
                          <a:pt x="491933" y="1953526"/>
                        </a:cubicBezTo>
                        <a:cubicBezTo>
                          <a:pt x="513756" y="1852251"/>
                          <a:pt x="600605" y="1803476"/>
                          <a:pt x="632191" y="1621170"/>
                        </a:cubicBezTo>
                        <a:cubicBezTo>
                          <a:pt x="565098" y="1641502"/>
                          <a:pt x="345439" y="1486389"/>
                          <a:pt x="127850" y="1582266"/>
                        </a:cubicBezTo>
                        <a:cubicBezTo>
                          <a:pt x="260394" y="1424933"/>
                          <a:pt x="304660" y="1453449"/>
                          <a:pt x="444094" y="1311785"/>
                        </a:cubicBezTo>
                        <a:cubicBezTo>
                          <a:pt x="297495" y="1318660"/>
                          <a:pt x="133257" y="1154695"/>
                          <a:pt x="0" y="114434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36000" tIns="36000" rIns="36000" bIns="36000">
            <a:spAutoFit/>
          </a:bodyPr>
          <a:lstStyle>
            <a:lvl1pPr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 eaLnBrk="0" hangingPunct="0"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eaLnBrk="1" hangingPunct="1"/>
            <a:endParaRPr lang="en-US" altLang="zh-TW" sz="2400" b="0" dirty="0">
              <a:latin typeface="+mn-ea"/>
              <a:ea typeface="+mn-ea"/>
            </a:endParaRPr>
          </a:p>
          <a:p>
            <a:pPr algn="ctr"/>
            <a:r>
              <a:rPr lang="en-US" altLang="zh-TW" sz="2400" b="0" dirty="0">
                <a:latin typeface="Arial" panose="020B0604020202020204" pitchFamily="34" charset="0"/>
                <a:cs typeface="Arial" panose="020B0604020202020204" pitchFamily="34" charset="0"/>
              </a:rPr>
              <a:t> Europe underwent a gradual transition to early modern times.</a:t>
            </a:r>
            <a:endParaRPr lang="zh-HK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zh-HK" altLang="en-US" sz="2400" b="0" dirty="0">
              <a:latin typeface="+mn-ea"/>
              <a:ea typeface="+mn-ea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F43B6F34-5339-4A3C-FA12-38F2A5F239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064619" y="3790803"/>
            <a:ext cx="796441" cy="873984"/>
          </a:xfrm>
          <a:prstGeom prst="upArrow">
            <a:avLst>
              <a:gd name="adj1" fmla="val 42040"/>
              <a:gd name="adj2" fmla="val 54403"/>
            </a:avLst>
          </a:prstGeom>
          <a:solidFill>
            <a:schemeClr val="bg1">
              <a:lumMod val="75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24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1" name="橢圓 1">
            <a:extLst>
              <a:ext uri="{FF2B5EF4-FFF2-40B4-BE49-F238E27FC236}">
                <a16:creationId xmlns:a16="http://schemas.microsoft.com/office/drawing/2014/main" id="{C2CC11CB-FF27-2ED0-326B-0D06AC519DE8}"/>
              </a:ext>
            </a:extLst>
          </p:cNvPr>
          <p:cNvSpPr/>
          <p:nvPr/>
        </p:nvSpPr>
        <p:spPr>
          <a:xfrm>
            <a:off x="705521" y="4558580"/>
            <a:ext cx="2960580" cy="1934294"/>
          </a:xfrm>
          <a:prstGeom prst="ellipse">
            <a:avLst/>
          </a:prstGeom>
          <a:solidFill>
            <a:srgbClr val="CC9E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Renaissance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8E196EAB-F286-7472-F648-F6363656343E}"/>
              </a:ext>
            </a:extLst>
          </p:cNvPr>
          <p:cNvGrpSpPr/>
          <p:nvPr/>
        </p:nvGrpSpPr>
        <p:grpSpPr>
          <a:xfrm>
            <a:off x="547114" y="1171429"/>
            <a:ext cx="3184395" cy="3658373"/>
            <a:chOff x="549469" y="1321221"/>
            <a:chExt cx="3184395" cy="365837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E5044-F706-1E67-35EF-3415AEB34FD6}"/>
                </a:ext>
              </a:extLst>
            </p:cNvPr>
            <p:cNvCxnSpPr>
              <a:cxnSpLocks/>
            </p:cNvCxnSpPr>
            <p:nvPr/>
          </p:nvCxnSpPr>
          <p:spPr>
            <a:xfrm>
              <a:off x="2174730" y="2531448"/>
              <a:ext cx="0" cy="2448146"/>
            </a:xfrm>
            <a:prstGeom prst="line">
              <a:avLst/>
            </a:prstGeom>
            <a:ln w="25400">
              <a:solidFill>
                <a:srgbClr val="CC9E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DEA3C76-30DF-4CC7-F093-477BDF670BA3}"/>
                </a:ext>
              </a:extLst>
            </p:cNvPr>
            <p:cNvSpPr/>
            <p:nvPr/>
          </p:nvSpPr>
          <p:spPr>
            <a:xfrm>
              <a:off x="549469" y="1321221"/>
              <a:ext cx="3184395" cy="144347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CC9E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originally means: </a:t>
              </a:r>
              <a:endPara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altLang="zh-TW" sz="2400" dirty="0">
                  <a:solidFill>
                    <a:srgbClr val="755C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‘recovery’ </a:t>
              </a:r>
              <a:r>
                <a:rPr lang="en-GB" altLang="zh-TW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‘</a:t>
              </a:r>
              <a:r>
                <a:rPr lang="en-GB" altLang="zh-TW" sz="24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rebirth’</a:t>
              </a:r>
              <a:endParaRPr lang="zh-HK" alt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A6C1EE9C-0815-641F-E0D3-9F4E6B4F835E}"/>
              </a:ext>
            </a:extLst>
          </p:cNvPr>
          <p:cNvGrpSpPr/>
          <p:nvPr/>
        </p:nvGrpSpPr>
        <p:grpSpPr>
          <a:xfrm>
            <a:off x="2911808" y="2365515"/>
            <a:ext cx="5593476" cy="1285003"/>
            <a:chOff x="4393355" y="1700385"/>
            <a:chExt cx="5593476" cy="128500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618D56-E8D0-4DD3-32BE-D1BF6474B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93355" y="1700385"/>
              <a:ext cx="1508586" cy="877218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37F4D4A-6262-EB76-8750-BCB7F39BB676}"/>
                </a:ext>
              </a:extLst>
            </p:cNvPr>
            <p:cNvSpPr/>
            <p:nvPr/>
          </p:nvSpPr>
          <p:spPr>
            <a:xfrm>
              <a:off x="5816918" y="2065987"/>
              <a:ext cx="4169913" cy="919401"/>
            </a:xfrm>
            <a:prstGeom prst="roundRect">
              <a:avLst/>
            </a:prstGeom>
            <a:solidFill>
              <a:srgbClr val="C6D9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Reinvented classical civilisation</a:t>
              </a:r>
              <a:endParaRPr lang="zh-HK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3BB0E03-D54D-A46D-805B-795DC21EEA54}"/>
              </a:ext>
            </a:extLst>
          </p:cNvPr>
          <p:cNvGrpSpPr/>
          <p:nvPr/>
        </p:nvGrpSpPr>
        <p:grpSpPr>
          <a:xfrm>
            <a:off x="2172375" y="1156129"/>
            <a:ext cx="6332912" cy="1328023"/>
            <a:chOff x="3802666" y="927956"/>
            <a:chExt cx="6332912" cy="132802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017E20-633F-F2CF-BC23-604D441D3872}"/>
                </a:ext>
              </a:extLst>
            </p:cNvPr>
            <p:cNvCxnSpPr>
              <a:cxnSpLocks/>
            </p:cNvCxnSpPr>
            <p:nvPr/>
          </p:nvCxnSpPr>
          <p:spPr>
            <a:xfrm>
              <a:off x="3802666" y="1664995"/>
              <a:ext cx="2248019" cy="0"/>
            </a:xfrm>
            <a:prstGeom prst="line">
              <a:avLst/>
            </a:prstGeom>
            <a:ln w="25400">
              <a:solidFill>
                <a:srgbClr val="75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227643D-C4AC-7444-553A-F9AED5BE0131}"/>
                </a:ext>
              </a:extLst>
            </p:cNvPr>
            <p:cNvSpPr/>
            <p:nvPr/>
          </p:nvSpPr>
          <p:spPr>
            <a:xfrm>
              <a:off x="6050685" y="927956"/>
              <a:ext cx="4084893" cy="1328023"/>
            </a:xfrm>
            <a:prstGeom prst="roundRect">
              <a:avLst/>
            </a:prstGeom>
            <a:solidFill>
              <a:srgbClr val="CFC3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revival of ancient Greek and ancient Roman civilisations</a:t>
              </a:r>
              <a:endParaRPr lang="zh-HK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62693A-3FE9-E5CB-1D3A-E7DD698B28DB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664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983764B-477F-12FF-BCD3-B0B04C83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4" y="1975305"/>
            <a:ext cx="6908631" cy="2169825"/>
          </a:xfrm>
        </p:spPr>
        <p:txBody>
          <a:bodyPr>
            <a:spAutoFit/>
          </a:bodyPr>
          <a:lstStyle/>
          <a:p>
            <a:pPr algn="ctr"/>
            <a:r>
              <a:rPr lang="en-US" altLang="zh-TW" sz="5000" b="1" dirty="0" err="1">
                <a:solidFill>
                  <a:schemeClr val="bg1"/>
                </a:solidFill>
                <a:latin typeface="+mj-ea"/>
              </a:rPr>
              <a:t>i</a:t>
            </a:r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.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of the </a:t>
            </a:r>
            <a:b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Renaissance</a:t>
            </a:r>
            <a:br>
              <a:rPr lang="en-US" altLang="zh-TW" sz="5000" b="1" dirty="0">
                <a:solidFill>
                  <a:schemeClr val="bg1"/>
                </a:solidFill>
                <a:latin typeface="+mj-ea"/>
              </a:rPr>
            </a:br>
            <a:endParaRPr lang="zh-TW" altLang="en-US" sz="50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 </a:t>
            </a:r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</a:t>
            </a:r>
            <a:endParaRPr kumimoji="1" lang="zh-HK" altLang="en-US" sz="2000" dirty="0">
              <a:solidFill>
                <a:srgbClr val="F9AC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5061310" y="1124621"/>
            <a:ext cx="3619601" cy="31752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In the late Medieval Times, the feudal society in Europe started to decline. </a:t>
            </a:r>
          </a:p>
          <a:p>
            <a:r>
              <a:rPr lang="en-US" altLang="zh-HK" dirty="0"/>
              <a:t>The influence of the Church on countries' politics, economies and education grew weaker. </a:t>
            </a:r>
            <a:endParaRPr lang="zh-TW" altLang="en-US" dirty="0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A7D8EAD6-DDDA-BD62-E041-4AEE317D0C46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58701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BF9028-7A54-E23D-05EF-CA4AB78A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CE5A7F9-369C-926F-6ABA-D818B9AD2759}"/>
              </a:ext>
            </a:extLst>
          </p:cNvPr>
          <p:cNvGrpSpPr/>
          <p:nvPr/>
        </p:nvGrpSpPr>
        <p:grpSpPr>
          <a:xfrm>
            <a:off x="0" y="612000"/>
            <a:ext cx="8894762" cy="6268140"/>
            <a:chOff x="0" y="612000"/>
            <a:chExt cx="8894762" cy="6268140"/>
          </a:xfrm>
        </p:grpSpPr>
        <p:pic>
          <p:nvPicPr>
            <p:cNvPr id="8" name="圖片 6" descr="一張含有 油畫, 馬, 圖畫, 人員 的圖片&#10;&#10;AI 產生的內容可能不正確。">
              <a:extLst>
                <a:ext uri="{FF2B5EF4-FFF2-40B4-BE49-F238E27FC236}">
                  <a16:creationId xmlns:a16="http://schemas.microsoft.com/office/drawing/2014/main" id="{072AE65E-69BB-CDD3-D9F6-D597A5B0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2000"/>
              <a:ext cx="4800599" cy="626814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9E8931-4021-6963-88F7-7ACC853C5C76}"/>
                </a:ext>
              </a:extLst>
            </p:cNvPr>
            <p:cNvSpPr/>
            <p:nvPr/>
          </p:nvSpPr>
          <p:spPr>
            <a:xfrm>
              <a:off x="4800599" y="5611843"/>
              <a:ext cx="4094163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painting showing the life in a manor in European Feudal Society</a:t>
              </a:r>
              <a:endParaRPr lang="zh-HK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9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4572000" y="1375347"/>
            <a:ext cx="4208929" cy="2436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Many serfs fled from manors to autonomous cities.</a:t>
            </a:r>
            <a:endParaRPr lang="en-HK" altLang="zh-TW" dirty="0"/>
          </a:p>
          <a:p>
            <a:r>
              <a:rPr lang="en-US" altLang="zh-TW" dirty="0"/>
              <a:t>Many universities had rose. People</a:t>
            </a:r>
            <a:r>
              <a:rPr lang="en-US" altLang="zh-HK" dirty="0"/>
              <a:t> began to study practical science.</a:t>
            </a:r>
            <a:endParaRPr lang="zh-TW" altLang="en-US" dirty="0"/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7924449B-5DB3-11C0-0631-BF5BD6A65849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05000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C39ADC14-D04A-5EDB-D6D5-8BCC6DD7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A9136C0-431C-A91C-5D44-7487375652E0}"/>
              </a:ext>
            </a:extLst>
          </p:cNvPr>
          <p:cNvGrpSpPr/>
          <p:nvPr/>
        </p:nvGrpSpPr>
        <p:grpSpPr>
          <a:xfrm>
            <a:off x="1" y="611876"/>
            <a:ext cx="8008122" cy="6268150"/>
            <a:chOff x="1" y="611876"/>
            <a:chExt cx="8008122" cy="6268150"/>
          </a:xfrm>
        </p:grpSpPr>
        <p:pic>
          <p:nvPicPr>
            <p:cNvPr id="3" name="Picture 11" descr="C:\Documents and Settings\Owner\桌面\zoe-ppt\S2T1\images\Decameron3.jpg">
              <a:extLst>
                <a:ext uri="{FF2B5EF4-FFF2-40B4-BE49-F238E27FC236}">
                  <a16:creationId xmlns:a16="http://schemas.microsoft.com/office/drawing/2014/main" id="{697ECAB7-2A79-8FDF-96C9-19B3AC575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491" b="4411"/>
            <a:stretch/>
          </p:blipFill>
          <p:spPr bwMode="auto">
            <a:xfrm>
              <a:off x="1" y="611876"/>
              <a:ext cx="4369108" cy="626815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1489C8-77F0-4B52-4F25-9DC9BDEDB373}"/>
                </a:ext>
              </a:extLst>
            </p:cNvPr>
            <p:cNvSpPr/>
            <p:nvPr/>
          </p:nvSpPr>
          <p:spPr>
            <a:xfrm>
              <a:off x="4369109" y="5723432"/>
              <a:ext cx="363901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i="1" dirty="0">
                  <a:solidFill>
                    <a:schemeClr val="tx1"/>
                  </a:solidFill>
                  <a:latin typeface="Arial" panose="020B0604020202020204" pitchFamily="34" charset="0"/>
                  <a:ea typeface="標楷體" pitchFamily="65" charset="-120"/>
                  <a:cs typeface="Arial" panose="020B0604020202020204" pitchFamily="34" charset="0"/>
                </a:rPr>
                <a:t>Decameron, </a:t>
              </a:r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ea typeface="標楷體" pitchFamily="65" charset="-120"/>
                  <a:cs typeface="Arial" panose="020B0604020202020204" pitchFamily="34" charset="0"/>
                </a:rPr>
                <a:t>a literary classic from the Renaissance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4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1">
            <a:extLst>
              <a:ext uri="{FF2B5EF4-FFF2-40B4-BE49-F238E27FC236}">
                <a16:creationId xmlns:a16="http://schemas.microsoft.com/office/drawing/2014/main" id="{DE633AFB-DAD0-3060-D01E-F75CFC833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950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6-99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E2CA70-0229-6717-1A4E-197CAA4E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6899" y="1063364"/>
            <a:ext cx="4315961" cy="360000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0F62EC-F2D0-76FE-33C1-DEBAA4B1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  <p:pic>
        <p:nvPicPr>
          <p:cNvPr id="2" name="圖片 1" descr="一張含有 文字, 地圖 的圖片&#10;&#10;AI 產生的內容可能不正確。">
            <a:extLst>
              <a:ext uri="{FF2B5EF4-FFF2-40B4-BE49-F238E27FC236}">
                <a16:creationId xmlns:a16="http://schemas.microsoft.com/office/drawing/2014/main" id="{1E3181BA-7AA2-41F3-3EE1-730AF2E5B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0" y="1682384"/>
            <a:ext cx="7499079" cy="4218232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7AB78056-8FA2-C83E-0400-73521DD5E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884" y="563336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984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393235CD-86CA-2B74-719E-3FEC400BB712}"/>
              </a:ext>
            </a:extLst>
          </p:cNvPr>
          <p:cNvSpPr txBox="1">
            <a:spLocks/>
          </p:cNvSpPr>
          <p:nvPr/>
        </p:nvSpPr>
        <p:spPr>
          <a:xfrm>
            <a:off x="4869163" y="1019429"/>
            <a:ext cx="3951192" cy="28058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Islamic civilisation gradually spread in Europe, bringing along new knowledge in astronomy and medicine. </a:t>
            </a:r>
          </a:p>
          <a:p>
            <a:r>
              <a:rPr lang="en-US" altLang="zh-HK" dirty="0"/>
              <a:t>This also helped to lead to the Renaissance.</a:t>
            </a:r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25E3EA7-B885-C1E6-0B84-0001622157E2}"/>
              </a:ext>
            </a:extLst>
          </p:cNvPr>
          <p:cNvGrpSpPr/>
          <p:nvPr/>
        </p:nvGrpSpPr>
        <p:grpSpPr>
          <a:xfrm>
            <a:off x="636545" y="2198082"/>
            <a:ext cx="7476055" cy="3993150"/>
            <a:chOff x="989519" y="2295198"/>
            <a:chExt cx="7476055" cy="3993150"/>
          </a:xfrm>
        </p:grpSpPr>
        <p:pic>
          <p:nvPicPr>
            <p:cNvPr id="7" name="圖片 7">
              <a:extLst>
                <a:ext uri="{FF2B5EF4-FFF2-40B4-BE49-F238E27FC236}">
                  <a16:creationId xmlns:a16="http://schemas.microsoft.com/office/drawing/2014/main" id="{338CBAE3-915D-6F2F-06DF-FE2FD5472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" t="1078"/>
            <a:stretch/>
          </p:blipFill>
          <p:spPr>
            <a:xfrm>
              <a:off x="989519" y="2295198"/>
              <a:ext cx="3951192" cy="39524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317201-ABC0-EF68-C4AB-A9A1FD165594}"/>
                </a:ext>
              </a:extLst>
            </p:cNvPr>
            <p:cNvSpPr/>
            <p:nvPr/>
          </p:nvSpPr>
          <p:spPr>
            <a:xfrm>
              <a:off x="4785463" y="4964909"/>
              <a:ext cx="3680111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Painting showing the exchanges between medieval European and Muslim mathematicians.</a:t>
              </a:r>
              <a:endParaRPr lang="zh-TW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245AAE09-88FF-2F99-AD3A-CE27F748D9E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58701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68410B-8153-573D-7CB9-B0AB42AE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4D411C8-2341-C150-E50D-D41D217BC2C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81851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2A95361-463B-E5FB-B6F8-2FB4EBA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21</a:t>
            </a:fld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17E43D-4F95-83B3-6F12-32E44EA12296}"/>
              </a:ext>
            </a:extLst>
          </p:cNvPr>
          <p:cNvSpPr txBox="1"/>
          <p:nvPr/>
        </p:nvSpPr>
        <p:spPr>
          <a:xfrm>
            <a:off x="2098034" y="1677763"/>
            <a:ext cx="4947932" cy="472248"/>
          </a:xfrm>
          <a:prstGeom prst="roundRect">
            <a:avLst>
              <a:gd name="adj" fmla="val 50000"/>
            </a:avLst>
          </a:prstGeom>
          <a:solidFill>
            <a:srgbClr val="CC9E36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of the Renaissance</a:t>
            </a:r>
            <a:endParaRPr lang="zh-HK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文字, 天空, 螢幕擷取畫面, 全景圖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C15E8544-7664-197E-F2CC-50DEC5606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3" y="2268155"/>
            <a:ext cx="9144000" cy="2709949"/>
          </a:xfrm>
          <a:prstGeom prst="rect">
            <a:avLst/>
          </a:prstGeom>
        </p:spPr>
      </p:pic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673D19D4-1259-7DC1-41AD-0AD59FB0A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70862" y="4734298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93" y="1781184"/>
            <a:ext cx="7054042" cy="2613023"/>
          </a:xfrm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</a:rPr>
              <a:t>ii.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Noto Sans HK Black" panose="020B0200000000000000" pitchFamily="34" charset="-120"/>
                <a:cs typeface="Arial" panose="020B0604020202020204" pitchFamily="34" charset="0"/>
              </a:rPr>
              <a:t>Reasons for Italy being the birthplace of the </a:t>
            </a:r>
            <a:b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Noto Sans HK Black" panose="020B0200000000000000" pitchFamily="34" charset="-120"/>
                <a:cs typeface="Arial" panose="020B0604020202020204" pitchFamily="34" charset="0"/>
              </a:rPr>
            </a:b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Noto Sans HK Black" panose="020B0200000000000000" pitchFamily="34" charset="-120"/>
                <a:cs typeface="Arial" panose="020B0604020202020204" pitchFamily="34" charset="0"/>
              </a:rPr>
              <a:t>Renaissance</a:t>
            </a:r>
            <a:b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Noto Sans HK Black" panose="020B0200000000000000" pitchFamily="34" charset="-120"/>
                <a:cs typeface="Arial" panose="020B0604020202020204" pitchFamily="34" charset="0"/>
              </a:rPr>
            </a:b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85918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8-10</a:t>
            </a:r>
            <a:endParaRPr kumimoji="1" lang="zh-HK" altLang="en-US" sz="2000" dirty="0">
              <a:solidFill>
                <a:srgbClr val="F9AC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A29EACA-9C35-0BAB-029C-D06B0C6C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</a:rPr>
              <a:t>2</a:t>
            </a:r>
            <a:r>
              <a:rPr kumimoji="1" lang="zh-HK" altLang="en-US" sz="1800" dirty="0">
                <a:solidFill>
                  <a:schemeClr val="bg1"/>
                </a:solidFill>
              </a:rPr>
              <a:t>上</a:t>
            </a:r>
            <a:r>
              <a:rPr kumimoji="1" lang="zh-HK" altLang="en-HK" sz="1800" dirty="0">
                <a:solidFill>
                  <a:schemeClr val="bg1"/>
                </a:solidFill>
              </a:rPr>
              <a:t>，</a:t>
            </a:r>
            <a:r>
              <a:rPr kumimoji="1" lang="zh-HK" altLang="en-US" sz="1800" dirty="0">
                <a:solidFill>
                  <a:schemeClr val="bg1"/>
                </a:solidFill>
              </a:rPr>
              <a:t>頁</a:t>
            </a:r>
            <a:r>
              <a:rPr kumimoji="1" lang="en-US" altLang="zh-HK" sz="1800" dirty="0">
                <a:solidFill>
                  <a:schemeClr val="bg1"/>
                </a:solidFill>
              </a:rPr>
              <a:t>8</a:t>
            </a:r>
            <a:endParaRPr kumimoji="1" lang="zh-HK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93063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課題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76F594A-87D6-AA40-24D5-B514C9E429E4}"/>
              </a:ext>
            </a:extLst>
          </p:cNvPr>
          <p:cNvGrpSpPr/>
          <p:nvPr/>
        </p:nvGrpSpPr>
        <p:grpSpPr>
          <a:xfrm>
            <a:off x="-4863" y="-122708"/>
            <a:ext cx="9143463" cy="6980708"/>
            <a:chOff x="-4863" y="-122708"/>
            <a:chExt cx="9143463" cy="6980708"/>
          </a:xfrm>
        </p:grpSpPr>
        <p:pic>
          <p:nvPicPr>
            <p:cNvPr id="11" name="圖片 17" descr="一張含有 油畫, 文字, 藝術, 海報 的圖片&#10;&#10;AI 產生的內容可能不正確。">
              <a:extLst>
                <a:ext uri="{FF2B5EF4-FFF2-40B4-BE49-F238E27FC236}">
                  <a16:creationId xmlns:a16="http://schemas.microsoft.com/office/drawing/2014/main" id="{703478F6-1FF2-01FE-0FD6-7E98831F6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" t="5322" r="4691" b="48495"/>
            <a:stretch>
              <a:fillRect/>
            </a:stretch>
          </p:blipFill>
          <p:spPr>
            <a:xfrm>
              <a:off x="-4863" y="-122708"/>
              <a:ext cx="9143463" cy="6980708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E70E37-F9DA-468C-E251-33D7A218DF38}"/>
                </a:ext>
              </a:extLst>
            </p:cNvPr>
            <p:cNvSpPr/>
            <p:nvPr/>
          </p:nvSpPr>
          <p:spPr>
            <a:xfrm>
              <a:off x="-4863" y="6427112"/>
              <a:ext cx="4134411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painting showing the Crusades</a:t>
              </a:r>
              <a:endParaRPr lang="zh-HK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0D43203-8F74-A7BF-C037-C7093A212707}"/>
              </a:ext>
            </a:extLst>
          </p:cNvPr>
          <p:cNvSpPr/>
          <p:nvPr/>
        </p:nvSpPr>
        <p:spPr>
          <a:xfrm>
            <a:off x="428771" y="339897"/>
            <a:ext cx="8335190" cy="281625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596052" y="462604"/>
            <a:ext cx="549613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en-US" altLang="zh-HK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Prosperous overseas trade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635961" y="962793"/>
            <a:ext cx="8128000" cy="20672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Between the 11th and 13th centuries, European countries undertook a series of Crusades to West Asia and North Africa. </a:t>
            </a:r>
          </a:p>
          <a:p>
            <a:r>
              <a:rPr lang="en-US" altLang="zh-TW" dirty="0"/>
              <a:t>The Crusades greatly enhanced the development of trade between the East and the West.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27498" y="902734"/>
            <a:ext cx="81280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As Italy was located in the centre of Europe, many Italian cities, such as Venice, Genoa and Florence, flourished in commerce. </a:t>
            </a:r>
            <a:endParaRPr lang="zh-TW" altLang="en-US" dirty="0"/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0253F53C-3E39-A402-00EE-DC34C26CD94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58701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24</a:t>
            </a:fld>
            <a:endParaRPr 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2C8B5E4-0A20-197E-438B-65249CA3DBAA}"/>
              </a:ext>
            </a:extLst>
          </p:cNvPr>
          <p:cNvGrpSpPr/>
          <p:nvPr/>
        </p:nvGrpSpPr>
        <p:grpSpPr>
          <a:xfrm>
            <a:off x="427498" y="2144727"/>
            <a:ext cx="8037394" cy="4376669"/>
            <a:chOff x="427498" y="2144727"/>
            <a:chExt cx="8037394" cy="43766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7CB725-ABBE-EC27-A808-F6EDA365C920}"/>
                </a:ext>
              </a:extLst>
            </p:cNvPr>
            <p:cNvSpPr txBox="1"/>
            <p:nvPr/>
          </p:nvSpPr>
          <p:spPr>
            <a:xfrm>
              <a:off x="427498" y="2144727"/>
              <a:ext cx="69614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indent="-269875">
                <a:buSzPct val="110000"/>
                <a:buBlip>
                  <a:blip r:embed="rId3"/>
                </a:buBlip>
              </a:pPr>
              <a:r>
                <a:rPr kumimoji="1" lang="en-US" altLang="zh-HK" sz="2400" b="1" dirty="0">
                  <a:solidFill>
                    <a:srgbClr val="F6A34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Italian trade routes in the 14th century</a:t>
              </a: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1735AE01-0BE4-F282-CF91-34B89CBF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407" y="2566560"/>
              <a:ext cx="6759563" cy="395483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7067D3E-9E9B-6E0D-0C89-3E0ABCC7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468" y="2720694"/>
              <a:ext cx="1781424" cy="1416611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6A7B37BB-983D-337B-BB64-587AD83CA2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88700" y="5747872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E8794E9-74E7-5326-D97A-7AA98A9C8570}"/>
              </a:ext>
            </a:extLst>
          </p:cNvPr>
          <p:cNvGrpSpPr/>
          <p:nvPr/>
        </p:nvGrpSpPr>
        <p:grpSpPr>
          <a:xfrm>
            <a:off x="615295" y="1379629"/>
            <a:ext cx="7913412" cy="4726203"/>
            <a:chOff x="615295" y="1379629"/>
            <a:chExt cx="7913412" cy="472620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AB29B8-2C0F-C29A-9457-4C3E4A22D49C}"/>
                </a:ext>
              </a:extLst>
            </p:cNvPr>
            <p:cNvSpPr/>
            <p:nvPr/>
          </p:nvSpPr>
          <p:spPr>
            <a:xfrm>
              <a:off x="615295" y="1749070"/>
              <a:ext cx="7913412" cy="4356762"/>
            </a:xfrm>
            <a:prstGeom prst="roundRect">
              <a:avLst>
                <a:gd name="adj" fmla="val 7542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eaLnBrk="1" hangingPunct="1">
                <a:lnSpc>
                  <a:spcPct val="100000"/>
                </a:lnSpc>
                <a:spcBef>
                  <a:spcPts val="1200"/>
                </a:spcBef>
                <a:buFont typeface="+mj-lt"/>
                <a:buAutoNum type="arabicPeriod"/>
              </a:pPr>
              <a:endParaRPr lang="en-US" altLang="zh-TW" sz="1800" dirty="0">
                <a:latin typeface="+mn-ea"/>
                <a:ea typeface="+mn-ea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7545C1-77B6-39F4-B19F-A558C8005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5145" y="1379629"/>
              <a:ext cx="1868401" cy="324000"/>
            </a:xfrm>
            <a:prstGeom prst="rect">
              <a:avLst/>
            </a:prstGeom>
          </p:spPr>
        </p:pic>
        <p:sp>
          <p:nvSpPr>
            <p:cNvPr id="12" name="文字版面配置區 1">
              <a:extLst>
                <a:ext uri="{FF2B5EF4-FFF2-40B4-BE49-F238E27FC236}">
                  <a16:creationId xmlns:a16="http://schemas.microsoft.com/office/drawing/2014/main" id="{C806C0E1-09F8-F514-E71D-AB4C7371A8ED}"/>
                </a:ext>
              </a:extLst>
            </p:cNvPr>
            <p:cNvSpPr txBox="1">
              <a:spLocks/>
            </p:cNvSpPr>
            <p:nvPr/>
          </p:nvSpPr>
          <p:spPr>
            <a:xfrm>
              <a:off x="840137" y="2056155"/>
              <a:ext cx="7341805" cy="707886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lnSpc>
                  <a:spcPct val="100000"/>
                </a:lnSpc>
                <a:spcBef>
                  <a:spcPts val="1200"/>
                </a:spcBef>
                <a:buFontTx/>
                <a:buNone/>
              </a:pPr>
              <a:r>
                <a:rPr lang="en-US" altLang="zh-TW" sz="2000" b="1" dirty="0">
                  <a:solidFill>
                    <a:srgbClr val="19A8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According to the map, how did Italy become the middleman of trade between the East and the West?</a:t>
              </a:r>
            </a:p>
          </p:txBody>
        </p:sp>
        <p:sp>
          <p:nvSpPr>
            <p:cNvPr id="20" name="文字版面配置區 1">
              <a:extLst>
                <a:ext uri="{FF2B5EF4-FFF2-40B4-BE49-F238E27FC236}">
                  <a16:creationId xmlns:a16="http://schemas.microsoft.com/office/drawing/2014/main" id="{4A65DAE8-40C9-D04C-17B9-58EDC3DB708B}"/>
                </a:ext>
              </a:extLst>
            </p:cNvPr>
            <p:cNvSpPr txBox="1">
              <a:spLocks/>
            </p:cNvSpPr>
            <p:nvPr/>
          </p:nvSpPr>
          <p:spPr>
            <a:xfrm>
              <a:off x="840138" y="2960088"/>
              <a:ext cx="7341806" cy="2805320"/>
            </a:xfrm>
            <a:prstGeom prst="rect">
              <a:avLst/>
            </a:prstGeom>
          </p:spPr>
          <p:txBody>
            <a:bodyPr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Italy was located in the centre of ( Europe / Asia ). It could reach ( Constantinople / London ) by travelling eastward as well as the major cities of Western and Central Europe by travelling westward. On the other hand, as Italy was located in the centre of the ( Mediterranean Sea / Black Sea ), merchants could sail to North Africa from there.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1EFF53E-8A57-D2ED-6584-1F8146C5CAB4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342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1590EB-D5B4-6BDD-2205-43DAAE4A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25</a:t>
            </a:fld>
            <a:endParaRPr 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0F999AB-5B84-9FA1-884D-CA4C4EC33CB8}"/>
              </a:ext>
            </a:extLst>
          </p:cNvPr>
          <p:cNvSpPr/>
          <p:nvPr/>
        </p:nvSpPr>
        <p:spPr>
          <a:xfrm>
            <a:off x="4768737" y="2929756"/>
            <a:ext cx="854822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980503C-9771-F55D-F70F-D14E1285EB71}"/>
              </a:ext>
            </a:extLst>
          </p:cNvPr>
          <p:cNvSpPr/>
          <p:nvPr/>
        </p:nvSpPr>
        <p:spPr>
          <a:xfrm>
            <a:off x="1652651" y="3429000"/>
            <a:ext cx="1991033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4A4B332-E81E-862F-D97F-2A979B09B547}"/>
              </a:ext>
            </a:extLst>
          </p:cNvPr>
          <p:cNvSpPr/>
          <p:nvPr/>
        </p:nvSpPr>
        <p:spPr>
          <a:xfrm>
            <a:off x="1771904" y="4813852"/>
            <a:ext cx="2251455" cy="598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998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6D7975D-8016-F01D-BC06-4095459644A2}"/>
              </a:ext>
            </a:extLst>
          </p:cNvPr>
          <p:cNvGrpSpPr/>
          <p:nvPr/>
        </p:nvGrpSpPr>
        <p:grpSpPr>
          <a:xfrm>
            <a:off x="411466" y="829056"/>
            <a:ext cx="8290040" cy="5796550"/>
            <a:chOff x="249238" y="696324"/>
            <a:chExt cx="8290040" cy="5796550"/>
          </a:xfrm>
        </p:grpSpPr>
        <p:pic>
          <p:nvPicPr>
            <p:cNvPr id="2" name="圖片 1" descr="一張含有 建築物, 舊, 大, 水 的圖片&#10;&#10;自動產生的描述">
              <a:extLst>
                <a:ext uri="{FF2B5EF4-FFF2-40B4-BE49-F238E27FC236}">
                  <a16:creationId xmlns:a16="http://schemas.microsoft.com/office/drawing/2014/main" id="{716ABBBF-5A20-A126-DC9F-6A6B302DD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38" y="696324"/>
              <a:ext cx="8290040" cy="5796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58713C-99D6-27A1-89CF-87656B7D3ACB}"/>
                </a:ext>
              </a:extLst>
            </p:cNvPr>
            <p:cNvSpPr/>
            <p:nvPr/>
          </p:nvSpPr>
          <p:spPr>
            <a:xfrm>
              <a:off x="396723" y="5652256"/>
              <a:ext cx="4263772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painting showing the prosperity of a port in Venice at that time</a:t>
              </a:r>
              <a:endParaRPr lang="zh-HK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05000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26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057548-E639-075B-DADE-4C3CAD1C6D4F}"/>
              </a:ext>
            </a:extLst>
          </p:cNvPr>
          <p:cNvSpPr/>
          <p:nvPr/>
        </p:nvSpPr>
        <p:spPr>
          <a:xfrm>
            <a:off x="1802456" y="1086071"/>
            <a:ext cx="6589376" cy="148063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1996951" y="1226223"/>
            <a:ext cx="620038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The wealthy economic environment provided an ideal condition for intellectual studies as well as art creations.</a:t>
            </a:r>
          </a:p>
        </p:txBody>
      </p:sp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EDF0D35-B1FA-4600-4F80-95F50810E5D0}"/>
              </a:ext>
            </a:extLst>
          </p:cNvPr>
          <p:cNvGrpSpPr/>
          <p:nvPr/>
        </p:nvGrpSpPr>
        <p:grpSpPr>
          <a:xfrm>
            <a:off x="506844" y="3295327"/>
            <a:ext cx="7396161" cy="3214054"/>
            <a:chOff x="506844" y="3295327"/>
            <a:chExt cx="7396161" cy="3214054"/>
          </a:xfrm>
        </p:grpSpPr>
        <p:pic>
          <p:nvPicPr>
            <p:cNvPr id="3" name="圖片 2" descr="一張含有 文字, 螢幕擷取畫面 的圖片&#10;&#10;AI 產生的內容可能不正確。">
              <a:extLst>
                <a:ext uri="{FF2B5EF4-FFF2-40B4-BE49-F238E27FC236}">
                  <a16:creationId xmlns:a16="http://schemas.microsoft.com/office/drawing/2014/main" id="{AF46C0A4-E6A2-083A-9E97-D6BE42E8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995" y="3651517"/>
              <a:ext cx="6662010" cy="2857864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694A6B8-A4B2-4FC6-96E6-FC0986587611}"/>
                </a:ext>
              </a:extLst>
            </p:cNvPr>
            <p:cNvSpPr txBox="1"/>
            <p:nvPr/>
          </p:nvSpPr>
          <p:spPr>
            <a:xfrm>
              <a:off x="506844" y="3295327"/>
              <a:ext cx="6867349" cy="472248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lvl="0" algn="ctr" defTabSz="914400">
                <a:defRPr/>
              </a:pPr>
              <a:r>
                <a:rPr kumimoji="1" lang="en-US" altLang="zh-TW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Promoter of the Renaissance - Medici family</a:t>
              </a:r>
            </a:p>
          </p:txBody>
        </p:sp>
      </p:grp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249238" y="797139"/>
            <a:ext cx="55800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HK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 Funds from rich merchants</a:t>
            </a:r>
            <a:endParaRPr lang="en-HK" altLang="zh-TW" sz="2600" b="1" dirty="0">
              <a:solidFill>
                <a:srgbClr val="466F8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766762" y="1392525"/>
            <a:ext cx="8128000" cy="16979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Many rich Italian merchants spent large sums of money to sponsor cultural and scientific development.</a:t>
            </a:r>
          </a:p>
          <a:p>
            <a:r>
              <a:rPr lang="en-US" altLang="zh-HK" dirty="0"/>
              <a:t>Most famous among them was the Medici family in Florence.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07CE63-B271-6635-7DC6-195E297533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31808" y="5756684"/>
            <a:ext cx="723900" cy="723900"/>
          </a:xfrm>
          <a:prstGeom prst="rect">
            <a:avLst/>
          </a:prstGeom>
        </p:spPr>
      </p:pic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87041140-4D56-7516-039C-771B9AEA40F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0276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CA2244EC-2498-B91C-07D7-05813FBE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4118CBA8-87E6-4361-35D3-E106D1650248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1">
            <a:extLst>
              <a:ext uri="{FF2B5EF4-FFF2-40B4-BE49-F238E27FC236}">
                <a16:creationId xmlns:a16="http://schemas.microsoft.com/office/drawing/2014/main" id="{A865C79A-DB8B-DA00-0A77-AAC3186BC8C2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0276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E2F1F-2045-A4D4-B862-10468685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9DFB0B2-700D-3D28-DF57-65FE0838E43F}"/>
              </a:ext>
            </a:extLst>
          </p:cNvPr>
          <p:cNvGrpSpPr/>
          <p:nvPr/>
        </p:nvGrpSpPr>
        <p:grpSpPr>
          <a:xfrm>
            <a:off x="0" y="-5126"/>
            <a:ext cx="9144000" cy="6858000"/>
            <a:chOff x="-5400" y="2472"/>
            <a:chExt cx="9144000" cy="6858000"/>
          </a:xfrm>
        </p:grpSpPr>
        <p:pic>
          <p:nvPicPr>
            <p:cNvPr id="8" name="圖片 24" descr="一張含有 建築物, 山, 室外, 桌 的圖片&#10;&#10;自動產生的描述">
              <a:extLst>
                <a:ext uri="{FF2B5EF4-FFF2-40B4-BE49-F238E27FC236}">
                  <a16:creationId xmlns:a16="http://schemas.microsoft.com/office/drawing/2014/main" id="{9A08E1C8-9EF7-8F0F-02B1-1232870E5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9" t="5325" r="15610"/>
            <a:stretch/>
          </p:blipFill>
          <p:spPr>
            <a:xfrm>
              <a:off x="-5400" y="2472"/>
              <a:ext cx="9144000" cy="685800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826C5D-CFFC-92F6-3D10-942542CF6362}"/>
                </a:ext>
              </a:extLst>
            </p:cNvPr>
            <p:cNvSpPr/>
            <p:nvPr/>
          </p:nvSpPr>
          <p:spPr>
            <a:xfrm>
              <a:off x="6961238" y="49642"/>
              <a:ext cx="2177361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Today’s Florence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286CEA91-F58D-F2BE-AD92-D53A7CF93B5E}"/>
              </a:ext>
            </a:extLst>
          </p:cNvPr>
          <p:cNvSpPr/>
          <p:nvPr/>
        </p:nvSpPr>
        <p:spPr>
          <a:xfrm>
            <a:off x="992433" y="5317120"/>
            <a:ext cx="7591127" cy="11757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版面配置區 4">
            <a:extLst>
              <a:ext uri="{FF2B5EF4-FFF2-40B4-BE49-F238E27FC236}">
                <a16:creationId xmlns:a16="http://schemas.microsoft.com/office/drawing/2014/main" id="{826550D2-8405-9D1D-5567-0102C2EB1D90}"/>
              </a:ext>
            </a:extLst>
          </p:cNvPr>
          <p:cNvSpPr txBox="1">
            <a:spLocks/>
          </p:cNvSpPr>
          <p:nvPr/>
        </p:nvSpPr>
        <p:spPr>
          <a:xfrm>
            <a:off x="1181843" y="5457272"/>
            <a:ext cx="729847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With their support, Florence at one point became the centre of the Renaissance in Italy.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90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2B28B-B94C-E6B1-4AD4-0B23D9057E95}"/>
              </a:ext>
            </a:extLst>
          </p:cNvPr>
          <p:cNvSpPr txBox="1"/>
          <p:nvPr/>
        </p:nvSpPr>
        <p:spPr>
          <a:xfrm>
            <a:off x="10337800" y="1536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45F6645-8229-970A-3AC0-9998DF27CCCF}"/>
              </a:ext>
            </a:extLst>
          </p:cNvPr>
          <p:cNvGrpSpPr/>
          <p:nvPr/>
        </p:nvGrpSpPr>
        <p:grpSpPr>
          <a:xfrm>
            <a:off x="0" y="604836"/>
            <a:ext cx="9144000" cy="6253164"/>
            <a:chOff x="0" y="604836"/>
            <a:chExt cx="9144000" cy="6253164"/>
          </a:xfrm>
        </p:grpSpPr>
        <p:pic>
          <p:nvPicPr>
            <p:cNvPr id="2" name="Picture 1" descr="C:\Documents and Settings\Owner\桌面\zoe-ppt\S2T1\images\V_Palazzo_Pitti_Firenze_.jpg">
              <a:extLst>
                <a:ext uri="{FF2B5EF4-FFF2-40B4-BE49-F238E27FC236}">
                  <a16:creationId xmlns:a16="http://schemas.microsoft.com/office/drawing/2014/main" id="{8E2FAEBF-6CDA-F658-33AC-FE19014786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"/>
            <a:stretch/>
          </p:blipFill>
          <p:spPr bwMode="auto">
            <a:xfrm>
              <a:off x="0" y="604836"/>
              <a:ext cx="9144000" cy="6253164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9DB181-0BB4-3A6D-CFF6-81534B358CF1}"/>
                </a:ext>
              </a:extLst>
            </p:cNvPr>
            <p:cNvSpPr/>
            <p:nvPr/>
          </p:nvSpPr>
          <p:spPr>
            <a:xfrm>
              <a:off x="0" y="755567"/>
              <a:ext cx="23449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Pitti Palace of the Medici family</a:t>
              </a:r>
            </a:p>
          </p:txBody>
        </p:sp>
      </p:grp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F560F8B8-FCCE-F73F-41CB-CA558A1296C1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0276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5A3AC8-C6BF-1E9A-C997-B7F21C52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29</a:t>
            </a:fld>
            <a:endParaRPr lang="en-US"/>
          </a:p>
        </p:txBody>
      </p:sp>
      <p:sp>
        <p:nvSpPr>
          <p:cNvPr id="16" name="圓角矩形 1">
            <a:extLst>
              <a:ext uri="{FF2B5EF4-FFF2-40B4-BE49-F238E27FC236}">
                <a16:creationId xmlns:a16="http://schemas.microsoft.com/office/drawing/2014/main" id="{27FD77BB-4F82-57B1-D751-0824AAA6564C}"/>
              </a:ext>
            </a:extLst>
          </p:cNvPr>
          <p:cNvSpPr/>
          <p:nvPr/>
        </p:nvSpPr>
        <p:spPr>
          <a:xfrm>
            <a:off x="431181" y="4925961"/>
            <a:ext cx="8281636" cy="2143882"/>
          </a:xfrm>
          <a:prstGeom prst="roundRect">
            <a:avLst>
              <a:gd name="adj" fmla="val 10854"/>
            </a:avLst>
          </a:prstGeom>
          <a:ln w="19050">
            <a:solidFill>
              <a:srgbClr val="FEE19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2">
            <a:extLst>
              <a:ext uri="{FF2B5EF4-FFF2-40B4-BE49-F238E27FC236}">
                <a16:creationId xmlns:a16="http://schemas.microsoft.com/office/drawing/2014/main" id="{CF143291-CB61-F010-49E0-A1B650726029}"/>
              </a:ext>
            </a:extLst>
          </p:cNvPr>
          <p:cNvSpPr txBox="1"/>
          <p:nvPr/>
        </p:nvSpPr>
        <p:spPr>
          <a:xfrm>
            <a:off x="1001722" y="5964510"/>
            <a:ext cx="771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They loved art and pursued a high-quality life.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600992E-6C94-F2AD-D813-45E5F825565D}"/>
              </a:ext>
            </a:extLst>
          </p:cNvPr>
          <p:cNvGrpSpPr/>
          <p:nvPr/>
        </p:nvGrpSpPr>
        <p:grpSpPr>
          <a:xfrm>
            <a:off x="608982" y="5145464"/>
            <a:ext cx="7926035" cy="830997"/>
            <a:chOff x="608982" y="5558420"/>
            <a:chExt cx="7926035" cy="830997"/>
          </a:xfrm>
        </p:grpSpPr>
        <p:grpSp>
          <p:nvGrpSpPr>
            <p:cNvPr id="19" name="群組 5">
              <a:extLst>
                <a:ext uri="{FF2B5EF4-FFF2-40B4-BE49-F238E27FC236}">
                  <a16:creationId xmlns:a16="http://schemas.microsoft.com/office/drawing/2014/main" id="{DD4BE01B-BAAD-D7EC-16DA-C08752672382}"/>
                </a:ext>
              </a:extLst>
            </p:cNvPr>
            <p:cNvGrpSpPr/>
            <p:nvPr/>
          </p:nvGrpSpPr>
          <p:grpSpPr>
            <a:xfrm>
              <a:off x="608982" y="5558420"/>
              <a:ext cx="449053" cy="461665"/>
              <a:chOff x="-1116632" y="1551261"/>
              <a:chExt cx="449053" cy="461665"/>
            </a:xfrm>
          </p:grpSpPr>
          <p:sp>
            <p:nvSpPr>
              <p:cNvPr id="21" name="連接器 6">
                <a:extLst>
                  <a:ext uri="{FF2B5EF4-FFF2-40B4-BE49-F238E27FC236}">
                    <a16:creationId xmlns:a16="http://schemas.microsoft.com/office/drawing/2014/main" id="{01D81E59-E6A3-D41A-4A7D-A885D86CDA0A}"/>
                  </a:ext>
                </a:extLst>
              </p:cNvPr>
              <p:cNvSpPr/>
              <p:nvPr/>
            </p:nvSpPr>
            <p:spPr>
              <a:xfrm>
                <a:off x="-1116632" y="1557568"/>
                <a:ext cx="449052" cy="449052"/>
              </a:xfrm>
              <a:prstGeom prst="flowChartConnector">
                <a:avLst/>
              </a:prstGeom>
              <a:solidFill>
                <a:srgbClr val="F9AC1A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2" name="文字方塊 7">
                <a:extLst>
                  <a:ext uri="{FF2B5EF4-FFF2-40B4-BE49-F238E27FC236}">
                    <a16:creationId xmlns:a16="http://schemas.microsoft.com/office/drawing/2014/main" id="{584DD5AF-130A-3CAF-8532-E8CAFAC7F9D0}"/>
                  </a:ext>
                </a:extLst>
              </p:cNvPr>
              <p:cNvSpPr txBox="1"/>
              <p:nvPr/>
            </p:nvSpPr>
            <p:spPr>
              <a:xfrm>
                <a:off x="-1116631" y="1551261"/>
                <a:ext cx="449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HK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微軟正黑體" panose="020B0604030504040204" pitchFamily="34" charset="-120"/>
                    <a:cs typeface="+mn-cs"/>
                  </a:rPr>
                  <a:t>1</a:t>
                </a:r>
                <a:endParaRPr kumimoji="1" lang="zh-HK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20" name="文字版面配置區 1">
              <a:extLst>
                <a:ext uri="{FF2B5EF4-FFF2-40B4-BE49-F238E27FC236}">
                  <a16:creationId xmlns:a16="http://schemas.microsoft.com/office/drawing/2014/main" id="{114AA193-052F-4ACD-E97A-AA6CB9548EF1}"/>
                </a:ext>
              </a:extLst>
            </p:cNvPr>
            <p:cNvSpPr txBox="1">
              <a:spLocks/>
            </p:cNvSpPr>
            <p:nvPr/>
          </p:nvSpPr>
          <p:spPr>
            <a:xfrm>
              <a:off x="1064508" y="5558420"/>
              <a:ext cx="7470509" cy="830997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ct val="100000"/>
                </a:lnSpc>
                <a:spcBef>
                  <a:spcPts val="1200"/>
                </a:spcBef>
                <a:buNone/>
                <a:defRPr/>
              </a:pPr>
              <a:r>
                <a:rPr lang="en-US" altLang="zh-TW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kind of life did the Medici family lead, as depicted in the pictures?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9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12">
            <a:extLst>
              <a:ext uri="{FF2B5EF4-FFF2-40B4-BE49-F238E27FC236}">
                <a16:creationId xmlns:a16="http://schemas.microsoft.com/office/drawing/2014/main" id="{D39A8FF2-39F5-CA50-A55F-EF335CBB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061238"/>
              </p:ext>
            </p:extLst>
          </p:nvPr>
        </p:nvGraphicFramePr>
        <p:xfrm>
          <a:off x="287923" y="2608148"/>
          <a:ext cx="8571235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5845">
                  <a:extLst>
                    <a:ext uri="{9D8B030D-6E8A-4147-A177-3AD203B41FA5}">
                      <a16:colId xmlns:a16="http://schemas.microsoft.com/office/drawing/2014/main" val="2341801907"/>
                    </a:ext>
                  </a:extLst>
                </a:gridCol>
                <a:gridCol w="6735390">
                  <a:extLst>
                    <a:ext uri="{9D8B030D-6E8A-4147-A177-3AD203B41FA5}">
                      <a16:colId xmlns:a16="http://schemas.microsoft.com/office/drawing/2014/main" val="2681406424"/>
                    </a:ext>
                  </a:extLst>
                </a:gridCol>
              </a:tblGrid>
              <a:tr h="388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HK" altLang="en-US" sz="2400" b="0" kern="10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2400" b="1" kern="1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endParaRPr lang="zh-HK" altLang="en-US" sz="2400" b="1" kern="1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66F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16104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HK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Words</a:t>
                      </a:r>
                      <a:endParaRPr lang="zh-HK" alt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Titles, source introduction, </a:t>
                      </a:r>
                      <a:b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conversations between figures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909547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HK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Figures</a:t>
                      </a:r>
                      <a:endParaRPr lang="zh-HK" alt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Age, gender, clothing, actions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186804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HK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endParaRPr lang="zh-HK" alt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time when the painting was created,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period related to the theme of the painting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75593"/>
                  </a:ext>
                </a:extLst>
              </a:tr>
              <a:tr h="2701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HK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Location</a:t>
                      </a:r>
                      <a:endParaRPr lang="zh-HK" alt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place where the event in the painting took place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380941"/>
                  </a:ext>
                </a:extLst>
              </a:tr>
              <a:tr h="377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HK" sz="24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Objects</a:t>
                      </a:r>
                      <a:endParaRPr lang="zh-HK" altLang="en-US" sz="24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6E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Buildings, food, tools, decorations</a:t>
                      </a:r>
                      <a:endParaRPr lang="zh-HK" altLang="en-US" sz="2400" b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14769"/>
                  </a:ext>
                </a:extLst>
              </a:tr>
            </a:tbl>
          </a:graphicData>
        </a:graphic>
      </p:graphicFrame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2AF19C28-63EF-2297-89A5-F5B390DC243D}"/>
              </a:ext>
            </a:extLst>
          </p:cNvPr>
          <p:cNvSpPr txBox="1">
            <a:spLocks/>
          </p:cNvSpPr>
          <p:nvPr/>
        </p:nvSpPr>
        <p:spPr>
          <a:xfrm>
            <a:off x="257631" y="1387749"/>
            <a:ext cx="8279466" cy="830997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400" kern="10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Through observing the existing paintings, we can learn about how people in the past lived and thought.</a:t>
            </a:r>
            <a:endParaRPr lang="zh-HK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" name="文字版面配置區 5">
            <a:extLst>
              <a:ext uri="{FF2B5EF4-FFF2-40B4-BE49-F238E27FC236}">
                <a16:creationId xmlns:a16="http://schemas.microsoft.com/office/drawing/2014/main" id="{B814C7BC-37A8-98CF-2C37-A58BDFB4DAF6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5243517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600" b="1" dirty="0">
                <a:solidFill>
                  <a:srgbClr val="466F8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interpret paintings?</a:t>
            </a:r>
          </a:p>
          <a:p>
            <a:pPr marL="0" indent="0">
              <a:lnSpc>
                <a:spcPct val="100000"/>
              </a:lnSpc>
              <a:buNone/>
            </a:pPr>
            <a:endParaRPr lang="zh-HK" altLang="en-US" sz="2600" dirty="0">
              <a:solidFill>
                <a:srgbClr val="466F8A"/>
              </a:solidFill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id="{7FE96DDD-22C7-482F-6E98-1C1F27FD19B4}"/>
              </a:ext>
            </a:extLst>
          </p:cNvPr>
          <p:cNvSpPr txBox="1"/>
          <p:nvPr/>
        </p:nvSpPr>
        <p:spPr>
          <a:xfrm>
            <a:off x="253781" y="2393235"/>
            <a:ext cx="2533662" cy="535027"/>
          </a:xfrm>
          <a:prstGeom prst="roundRect">
            <a:avLst>
              <a:gd name="adj" fmla="val 50000"/>
            </a:avLst>
          </a:prstGeom>
          <a:solidFill>
            <a:srgbClr val="DC6A65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GB" altLang="zh-H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to notice</a:t>
            </a:r>
            <a:endParaRPr kumimoji="1"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形 2" descr="三支畫刷尖頭上沾有顏料的畫刷">
            <a:extLst>
              <a:ext uri="{FF2B5EF4-FFF2-40B4-BE49-F238E27FC236}">
                <a16:creationId xmlns:a16="http://schemas.microsoft.com/office/drawing/2014/main" id="{414D796D-E602-E747-E4E4-EE542BD9A8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16039">
            <a:off x="7495732" y="2158683"/>
            <a:ext cx="1610784" cy="161078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0A5A00-4A89-19A3-B4B8-07929E80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82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51046-3957-707D-7554-E50D3633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8A3ED086-C6EE-BCD5-D134-E5185EA91621}"/>
              </a:ext>
            </a:extLst>
          </p:cNvPr>
          <p:cNvGrpSpPr/>
          <p:nvPr/>
        </p:nvGrpSpPr>
        <p:grpSpPr>
          <a:xfrm>
            <a:off x="0" y="604836"/>
            <a:ext cx="9144000" cy="6253164"/>
            <a:chOff x="0" y="604836"/>
            <a:chExt cx="9144000" cy="6253164"/>
          </a:xfrm>
        </p:grpSpPr>
        <p:pic>
          <p:nvPicPr>
            <p:cNvPr id="10" name="Picture 1" descr="C:\Documents and Settings\Owner\桌面\zoe-ppt\S2T1\images\V_Palazzo_Pitti_Firenze_.jpg">
              <a:extLst>
                <a:ext uri="{FF2B5EF4-FFF2-40B4-BE49-F238E27FC236}">
                  <a16:creationId xmlns:a16="http://schemas.microsoft.com/office/drawing/2014/main" id="{109AB5DC-F87D-83DF-B4D2-D9061DE5C7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"/>
            <a:stretch/>
          </p:blipFill>
          <p:spPr bwMode="auto">
            <a:xfrm>
              <a:off x="0" y="604836"/>
              <a:ext cx="9144000" cy="6253164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00DCF66E-6A1B-EE22-8327-FA3274094EA0}"/>
                </a:ext>
              </a:extLst>
            </p:cNvPr>
            <p:cNvSpPr/>
            <p:nvPr/>
          </p:nvSpPr>
          <p:spPr>
            <a:xfrm>
              <a:off x="0" y="755567"/>
              <a:ext cx="23449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Pitti Palace of the Medici family</a:t>
              </a:r>
            </a:p>
          </p:txBody>
        </p:sp>
      </p:grpSp>
      <p:sp>
        <p:nvSpPr>
          <p:cNvPr id="13" name="圓角矩形 1">
            <a:extLst>
              <a:ext uri="{FF2B5EF4-FFF2-40B4-BE49-F238E27FC236}">
                <a16:creationId xmlns:a16="http://schemas.microsoft.com/office/drawing/2014/main" id="{5C8F99F7-FEDF-1191-5243-F62EE8398FDC}"/>
              </a:ext>
            </a:extLst>
          </p:cNvPr>
          <p:cNvSpPr/>
          <p:nvPr/>
        </p:nvSpPr>
        <p:spPr>
          <a:xfrm>
            <a:off x="431181" y="4925961"/>
            <a:ext cx="8281636" cy="2143882"/>
          </a:xfrm>
          <a:prstGeom prst="roundRect">
            <a:avLst>
              <a:gd name="adj" fmla="val 10854"/>
            </a:avLst>
          </a:prstGeom>
          <a:ln w="19050">
            <a:solidFill>
              <a:srgbClr val="FEE19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0939F09-138B-3A55-CC1E-78B43BD067A4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12">
            <a:extLst>
              <a:ext uri="{FF2B5EF4-FFF2-40B4-BE49-F238E27FC236}">
                <a16:creationId xmlns:a16="http://schemas.microsoft.com/office/drawing/2014/main" id="{98BF96A2-5A78-D80B-0E7B-74B675ECB4F4}"/>
              </a:ext>
            </a:extLst>
          </p:cNvPr>
          <p:cNvSpPr txBox="1"/>
          <p:nvPr/>
        </p:nvSpPr>
        <p:spPr>
          <a:xfrm>
            <a:off x="1001722" y="5964510"/>
            <a:ext cx="7711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They sponsored cultural activities and encouraged the artistic creation.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6BA52DC1-FD6B-7D97-773B-2FB22E98DDA4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657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5A69029-CA80-BAEA-7581-64370501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1215676-3C63-62CD-6C23-73BDCE13C719}"/>
              </a:ext>
            </a:extLst>
          </p:cNvPr>
          <p:cNvGrpSpPr/>
          <p:nvPr/>
        </p:nvGrpSpPr>
        <p:grpSpPr>
          <a:xfrm>
            <a:off x="608982" y="5145464"/>
            <a:ext cx="7926035" cy="830997"/>
            <a:chOff x="608982" y="5558420"/>
            <a:chExt cx="7926035" cy="830997"/>
          </a:xfrm>
        </p:grpSpPr>
        <p:grpSp>
          <p:nvGrpSpPr>
            <p:cNvPr id="15" name="群組 5">
              <a:extLst>
                <a:ext uri="{FF2B5EF4-FFF2-40B4-BE49-F238E27FC236}">
                  <a16:creationId xmlns:a16="http://schemas.microsoft.com/office/drawing/2014/main" id="{E41F1F71-55A5-9321-776D-DB5DA4208068}"/>
                </a:ext>
              </a:extLst>
            </p:cNvPr>
            <p:cNvGrpSpPr/>
            <p:nvPr/>
          </p:nvGrpSpPr>
          <p:grpSpPr>
            <a:xfrm>
              <a:off x="608982" y="5558420"/>
              <a:ext cx="449053" cy="461665"/>
              <a:chOff x="-1116632" y="1551261"/>
              <a:chExt cx="449053" cy="461665"/>
            </a:xfrm>
          </p:grpSpPr>
          <p:sp>
            <p:nvSpPr>
              <p:cNvPr id="17" name="連接器 6">
                <a:extLst>
                  <a:ext uri="{FF2B5EF4-FFF2-40B4-BE49-F238E27FC236}">
                    <a16:creationId xmlns:a16="http://schemas.microsoft.com/office/drawing/2014/main" id="{B4088712-8C20-4717-50ED-32ED9E9916D9}"/>
                  </a:ext>
                </a:extLst>
              </p:cNvPr>
              <p:cNvSpPr/>
              <p:nvPr/>
            </p:nvSpPr>
            <p:spPr>
              <a:xfrm>
                <a:off x="-1116632" y="1557568"/>
                <a:ext cx="449052" cy="449052"/>
              </a:xfrm>
              <a:prstGeom prst="flowChartConnector">
                <a:avLst/>
              </a:prstGeom>
              <a:solidFill>
                <a:srgbClr val="F9AC1A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38DEF1B1-1DD3-1D8A-F962-658DA5907043}"/>
                  </a:ext>
                </a:extLst>
              </p:cNvPr>
              <p:cNvSpPr txBox="1"/>
              <p:nvPr/>
            </p:nvSpPr>
            <p:spPr>
              <a:xfrm>
                <a:off x="-1116631" y="1551261"/>
                <a:ext cx="449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HK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 pitchFamily="34" charset="0"/>
                    <a:ea typeface="微軟正黑體" panose="020B0604030504040204" pitchFamily="34" charset="-120"/>
                    <a:cs typeface="+mn-cs"/>
                  </a:rPr>
                  <a:t>2</a:t>
                </a:r>
                <a:endParaRPr kumimoji="1" lang="zh-HK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16" name="文字版面配置區 1">
              <a:extLst>
                <a:ext uri="{FF2B5EF4-FFF2-40B4-BE49-F238E27FC236}">
                  <a16:creationId xmlns:a16="http://schemas.microsoft.com/office/drawing/2014/main" id="{F9CCA18B-1CC1-92A0-ED78-CF7A91960E7C}"/>
                </a:ext>
              </a:extLst>
            </p:cNvPr>
            <p:cNvSpPr txBox="1">
              <a:spLocks/>
            </p:cNvSpPr>
            <p:nvPr/>
          </p:nvSpPr>
          <p:spPr>
            <a:xfrm>
              <a:off x="1064508" y="5558420"/>
              <a:ext cx="7470509" cy="830997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200"/>
                </a:spcBef>
                <a:buNone/>
                <a:defRPr/>
              </a:pPr>
              <a:r>
                <a:rPr lang="en-US" altLang="zh-TW" sz="2400" dirty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Infer how their lives contributed to the development of the Renaissance.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7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482BA-4770-CCB9-AF25-B1AC736E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5FADF5C3-D7A8-E0F7-8F64-E966C5D6DC0C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BA35B-6969-C8A4-AE00-AA3DD9932C08}"/>
              </a:ext>
            </a:extLst>
          </p:cNvPr>
          <p:cNvSpPr txBox="1"/>
          <p:nvPr/>
        </p:nvSpPr>
        <p:spPr>
          <a:xfrm>
            <a:off x="544203" y="944623"/>
            <a:ext cx="416053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en-US" altLang="zh-HK" sz="2600" b="1" i="0" u="none" strike="noStrike" kern="1200" cap="none" spc="0" normalizeH="0" baseline="0" noProof="0" dirty="0">
                <a:ln>
                  <a:noFill/>
                </a:ln>
                <a:solidFill>
                  <a:srgbClr val="00A75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  </a:t>
            </a:r>
            <a:r>
              <a:rPr kumimoji="1" lang="en-US" altLang="zh-HK" sz="2600" b="1" dirty="0">
                <a:solidFill>
                  <a:srgbClr val="00A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 of cities</a:t>
            </a:r>
            <a:endParaRPr kumimoji="0" lang="en-HK" altLang="zh-TW" sz="2600" b="1" i="0" u="none" strike="noStrike" kern="1200" cap="none" spc="0" normalizeH="0" baseline="0" noProof="0" dirty="0">
              <a:ln>
                <a:noFill/>
              </a:ln>
              <a:solidFill>
                <a:srgbClr val="466F8A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EF2AC94E-2647-3E02-0883-C6F66AF115DD}"/>
              </a:ext>
            </a:extLst>
          </p:cNvPr>
          <p:cNvSpPr txBox="1">
            <a:spLocks/>
          </p:cNvSpPr>
          <p:nvPr/>
        </p:nvSpPr>
        <p:spPr>
          <a:xfrm>
            <a:off x="596892" y="1643735"/>
            <a:ext cx="3303794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In the late Medieval Times, rich Italian merchants paid the feudal lords to get charters of autonomy for their cities. </a:t>
            </a:r>
            <a:endParaRPr lang="zh-TW" alt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A89DD2D3-F54F-F98C-2E2C-54D53F765AA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657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E55615A6-B4F5-A3B2-24CC-EC5A45F5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5788CA0-31BD-1699-F3D8-48C1FAB6CD9A}"/>
              </a:ext>
            </a:extLst>
          </p:cNvPr>
          <p:cNvGrpSpPr/>
          <p:nvPr/>
        </p:nvGrpSpPr>
        <p:grpSpPr>
          <a:xfrm>
            <a:off x="1179876" y="1186999"/>
            <a:ext cx="7839465" cy="5441630"/>
            <a:chOff x="1265944" y="1437520"/>
            <a:chExt cx="7839465" cy="5441630"/>
          </a:xfrm>
        </p:grpSpPr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E5C664E5-D755-3C01-5EB8-D3731B251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5944" y="5259626"/>
              <a:ext cx="4671078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In the Medieval Times, the bourgeoisie paid lords for charters in exchange for autonomy over their cities.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圖片 14" descr="一張含有 文字, 配件, 袋子, 信 的圖片&#10;&#10;AI 產生的內容可能不正確。">
              <a:extLst>
                <a:ext uri="{FF2B5EF4-FFF2-40B4-BE49-F238E27FC236}">
                  <a16:creationId xmlns:a16="http://schemas.microsoft.com/office/drawing/2014/main" id="{C757E3EE-6076-29D8-8DE1-098A51A5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1" b="95459" l="9961" r="89990">
                          <a14:foregroundMark x1="49072" y1="95459" x2="49072" y2="95459"/>
                          <a14:foregroundMark x1="49756" y1="92627" x2="49756" y2="92627"/>
                          <a14:foregroundMark x1="42676" y1="13721" x2="42676" y2="13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3779" y="1437520"/>
              <a:ext cx="5441630" cy="5441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2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0C00E-B3A1-DCFD-C933-68AF83041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B24E96A8-288E-5933-EEE6-665A6DB3FBB9}"/>
              </a:ext>
            </a:extLst>
          </p:cNvPr>
          <p:cNvSpPr txBox="1">
            <a:spLocks/>
          </p:cNvSpPr>
          <p:nvPr/>
        </p:nvSpPr>
        <p:spPr>
          <a:xfrm>
            <a:off x="373697" y="930769"/>
            <a:ext cx="839660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Therefore, the Italian people were less restricted in their thinking. They had more freedom and were more open to new ideas.</a:t>
            </a: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0831BD01-7A78-A301-8BB2-57EE78962A06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1657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3E947449-F723-867B-47A7-E763C2FE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8927FE1-55DE-E8C6-47B9-05C1AA8BFE65}"/>
              </a:ext>
            </a:extLst>
          </p:cNvPr>
          <p:cNvGrpSpPr/>
          <p:nvPr/>
        </p:nvGrpSpPr>
        <p:grpSpPr>
          <a:xfrm>
            <a:off x="388445" y="2263943"/>
            <a:ext cx="8521065" cy="4343731"/>
            <a:chOff x="1778768" y="2506754"/>
            <a:chExt cx="8521065" cy="4343731"/>
          </a:xfrm>
        </p:grpSpPr>
        <p:pic>
          <p:nvPicPr>
            <p:cNvPr id="5" name="圖片 4" descr="一張含有 油畫, 圖畫, 藝術 的圖片&#10;&#10;AI 產生的內容可能不正確。">
              <a:extLst>
                <a:ext uri="{FF2B5EF4-FFF2-40B4-BE49-F238E27FC236}">
                  <a16:creationId xmlns:a16="http://schemas.microsoft.com/office/drawing/2014/main" id="{CB7CFDE5-9BD6-B869-DCF3-D23C63F5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768" y="2506754"/>
              <a:ext cx="7229988" cy="43437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矩形 7">
              <a:extLst>
                <a:ext uri="{FF2B5EF4-FFF2-40B4-BE49-F238E27FC236}">
                  <a16:creationId xmlns:a16="http://schemas.microsoft.com/office/drawing/2014/main" id="{CE0273A0-26D5-5AF7-FA8E-BA1D498641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8789" y="5841098"/>
              <a:ext cx="288104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000" dirty="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Painting showing the 15th-century Venice</a:t>
              </a:r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A97A91DB-8043-6854-367E-24F52C90E23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FF50B-3A5B-4DA4-FC9C-2447AA18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574B8E-9677-DC3E-92E4-A7257ADC753E}"/>
              </a:ext>
            </a:extLst>
          </p:cNvPr>
          <p:cNvSpPr txBox="1"/>
          <p:nvPr/>
        </p:nvSpPr>
        <p:spPr>
          <a:xfrm>
            <a:off x="249238" y="944623"/>
            <a:ext cx="6631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srgbClr val="00A75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 </a:t>
            </a:r>
            <a:r>
              <a:rPr kumimoji="1" lang="en-US" altLang="zh-TW" sz="2400" b="1" dirty="0">
                <a:solidFill>
                  <a:srgbClr val="00A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heritage of classical civilisation</a:t>
            </a:r>
            <a:endParaRPr kumimoji="0" lang="en-HK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466F8A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05032408-94D7-6DEA-D0B2-569A72FCE5AA}"/>
              </a:ext>
            </a:extLst>
          </p:cNvPr>
          <p:cNvSpPr txBox="1">
            <a:spLocks/>
          </p:cNvSpPr>
          <p:nvPr/>
        </p:nvSpPr>
        <p:spPr>
          <a:xfrm>
            <a:off x="271362" y="1490564"/>
            <a:ext cx="7964751" cy="13285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Italy was the successor to ancient Greek and ancient Roman civilisations. </a:t>
            </a:r>
          </a:p>
          <a:p>
            <a:r>
              <a:rPr lang="en-US" altLang="zh-HK" dirty="0"/>
              <a:t>It had many historical sites and artifacts.</a:t>
            </a:r>
            <a:endParaRPr lang="zh-TW" alt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9B02718F-3F49-D5DD-69A4-7D4EBE4B16C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81851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9684A69-9230-28D2-6F56-5F00F407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6C1184E-92D4-C497-A06B-D437EAC9B1E0}"/>
              </a:ext>
            </a:extLst>
          </p:cNvPr>
          <p:cNvGrpSpPr/>
          <p:nvPr/>
        </p:nvGrpSpPr>
        <p:grpSpPr>
          <a:xfrm>
            <a:off x="1031921" y="3097161"/>
            <a:ext cx="7291653" cy="3395712"/>
            <a:chOff x="938166" y="2748035"/>
            <a:chExt cx="8784473" cy="3570870"/>
          </a:xfrm>
        </p:grpSpPr>
        <p:pic>
          <p:nvPicPr>
            <p:cNvPr id="5" name="圖片 4" descr="一張含有 建築物, 室外, 舊, 正面 的圖片&#10;&#10;自動產生的描述">
              <a:extLst>
                <a:ext uri="{FF2B5EF4-FFF2-40B4-BE49-F238E27FC236}">
                  <a16:creationId xmlns:a16="http://schemas.microsoft.com/office/drawing/2014/main" id="{DDDEB96B-F26A-6F98-519D-BFFD45D27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166" y="2748035"/>
              <a:ext cx="6305862" cy="354574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7C23B15C-B63B-4D3A-70CE-E56AFCC78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4028" y="5574505"/>
              <a:ext cx="2478611" cy="74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Pantheon in Rome in Italy</a:t>
              </a:r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DB476605-C5A2-4F46-9B6F-59634B638955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1A28-DDBC-508B-85CC-1ED0D5164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1947F831-410C-C82C-8EA1-E2DD7F629C60}"/>
              </a:ext>
            </a:extLst>
          </p:cNvPr>
          <p:cNvSpPr txBox="1">
            <a:spLocks/>
          </p:cNvSpPr>
          <p:nvPr/>
        </p:nvSpPr>
        <p:spPr>
          <a:xfrm>
            <a:off x="467148" y="1002798"/>
            <a:ext cx="8180208" cy="20672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dirty="0"/>
              <a:t>After the fall of the Eastern Roman Empire in 1453, a lot of scholars fled to Italy.</a:t>
            </a:r>
            <a:endParaRPr lang="en-US" altLang="zh-TW" dirty="0"/>
          </a:p>
          <a:p>
            <a:r>
              <a:rPr lang="en-GB" altLang="zh-TW" dirty="0"/>
              <a:t>They </a:t>
            </a:r>
            <a:r>
              <a:rPr lang="en-US" altLang="zh-HK" dirty="0"/>
              <a:t>brought along with them many Greek and Latin books. This gave rise to the trend of studying classical civilisation.</a:t>
            </a:r>
            <a:endParaRPr lang="zh-TW" altLang="en-US" dirty="0"/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EC6B6DCA-D27B-7E0A-D6A9-FF5A8062A22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342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738B9740-A83E-A101-ADC9-D9C6F549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4777798D-B563-6A2F-6948-A5F684920A6A}"/>
              </a:ext>
            </a:extLst>
          </p:cNvPr>
          <p:cNvGrpSpPr>
            <a:grpSpLocks/>
          </p:cNvGrpSpPr>
          <p:nvPr/>
        </p:nvGrpSpPr>
        <p:grpSpPr bwMode="auto">
          <a:xfrm>
            <a:off x="1313360" y="3027167"/>
            <a:ext cx="6858004" cy="3595688"/>
            <a:chOff x="745" y="1597"/>
            <a:chExt cx="4320" cy="2265"/>
          </a:xfrm>
        </p:grpSpPr>
        <p:pic>
          <p:nvPicPr>
            <p:cNvPr id="7" name="Picture 5" descr="C:\Documents and Settings\Owner\桌面\zoe-ppt\S2T1\images\latin book.jpg">
              <a:extLst>
                <a:ext uri="{FF2B5EF4-FFF2-40B4-BE49-F238E27FC236}">
                  <a16:creationId xmlns:a16="http://schemas.microsoft.com/office/drawing/2014/main" id="{C9D6148E-9CD1-54EE-1B19-6DCD460C1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246" y1="9363" x2="16246" y2="9363"/>
                          <a14:foregroundMark x1="11323" y1="11142" x2="11323" y2="11142"/>
                          <a14:foregroundMark x1="21415" y1="10393" x2="21415" y2="10393"/>
                          <a14:foregroundMark x1="16738" y1="26404" x2="16738" y2="26404"/>
                          <a14:foregroundMark x1="15323" y1="33146" x2="15323" y2="33146"/>
                          <a14:foregroundMark x1="22338" y1="57022" x2="22338" y2="57022"/>
                          <a14:foregroundMark x1="89846" y1="54120" x2="89846" y2="54120"/>
                          <a14:foregroundMark x1="87323" y1="42416" x2="87323" y2="42416"/>
                          <a14:foregroundMark x1="85169" y1="40262" x2="85169" y2="40262"/>
                          <a14:foregroundMark x1="97600" y1="27809" x2="97600" y2="27809"/>
                          <a14:foregroundMark x1="98523" y1="17135" x2="98523" y2="17135"/>
                          <a14:foregroundMark x1="94092" y1="16479" x2="94092" y2="16479"/>
                          <a14:foregroundMark x1="19754" y1="87547" x2="19754" y2="87547"/>
                          <a14:foregroundMark x1="19754" y1="73315" x2="19754" y2="73315"/>
                          <a14:foregroundMark x1="15077" y1="73315" x2="15077" y2="73315"/>
                          <a14:foregroundMark x1="8554" y1="88951" x2="8554" y2="88951"/>
                          <a14:foregroundMark x1="15323" y1="83989" x2="15323" y2="83989"/>
                          <a14:foregroundMark x1="16738" y1="13951" x2="16738" y2="13951"/>
                          <a14:foregroundMark x1="15569" y1="7210" x2="15569" y2="7210"/>
                          <a14:foregroundMark x1="13477" y1="18258" x2="13477" y2="18258"/>
                          <a14:foregroundMark x1="9477" y1="17135" x2="9477" y2="17135"/>
                          <a14:foregroundMark x1="9723" y1="6835" x2="9723" y2="6835"/>
                          <a14:foregroundMark x1="12985" y1="5431" x2="12985" y2="5431"/>
                          <a14:foregroundMark x1="7815" y1="5805" x2="7815" y2="5805"/>
                          <a14:foregroundMark x1="6462" y1="9738" x2="6462" y2="9738"/>
                          <a14:foregroundMark x1="12985" y1="21816" x2="12985" y2="21816"/>
                          <a14:foregroundMark x1="4800" y1="45599" x2="4800" y2="45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" y="1597"/>
              <a:ext cx="3448" cy="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45CF1E0F-A982-1879-2510-773B4B88C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" y="3155"/>
              <a:ext cx="1293" cy="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221E1F"/>
                  </a:solidFill>
                  <a:latin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Medieval Latin Classics</a:t>
              </a:r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1BE429C-A57E-D3D8-3083-4FD78A325790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49971-3BDE-3364-B222-F2C3A207F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9119552-470B-5F30-1130-8BAA447EB3BD}"/>
              </a:ext>
            </a:extLst>
          </p:cNvPr>
          <p:cNvGrpSpPr/>
          <p:nvPr/>
        </p:nvGrpSpPr>
        <p:grpSpPr>
          <a:xfrm>
            <a:off x="644791" y="1822079"/>
            <a:ext cx="7913412" cy="3620075"/>
            <a:chOff x="615295" y="1984311"/>
            <a:chExt cx="7913412" cy="362007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0B43E1-22EF-7D1E-AC23-BA307925EB6D}"/>
                </a:ext>
              </a:extLst>
            </p:cNvPr>
            <p:cNvSpPr/>
            <p:nvPr/>
          </p:nvSpPr>
          <p:spPr>
            <a:xfrm>
              <a:off x="615295" y="2368499"/>
              <a:ext cx="7913412" cy="3235887"/>
            </a:xfrm>
            <a:prstGeom prst="roundRect">
              <a:avLst>
                <a:gd name="adj" fmla="val 7542"/>
              </a:avLst>
            </a:prstGeom>
            <a:solidFill>
              <a:schemeClr val="bg1"/>
            </a:solidFill>
            <a:ln w="25400">
              <a:solidFill>
                <a:srgbClr val="19A8D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ED376B-1FBD-E393-3C3C-E5826CAB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4641" y="1984311"/>
              <a:ext cx="1868401" cy="324000"/>
            </a:xfrm>
            <a:prstGeom prst="rect">
              <a:avLst/>
            </a:prstGeom>
          </p:spPr>
        </p:pic>
        <p:sp>
          <p:nvSpPr>
            <p:cNvPr id="12" name="文字版面配置區 1">
              <a:extLst>
                <a:ext uri="{FF2B5EF4-FFF2-40B4-BE49-F238E27FC236}">
                  <a16:creationId xmlns:a16="http://schemas.microsoft.com/office/drawing/2014/main" id="{2BC7957B-EBDA-93E0-7E6E-51EED5E418D8}"/>
                </a:ext>
              </a:extLst>
            </p:cNvPr>
            <p:cNvSpPr txBox="1">
              <a:spLocks/>
            </p:cNvSpPr>
            <p:nvPr/>
          </p:nvSpPr>
          <p:spPr>
            <a:xfrm>
              <a:off x="795892" y="2528105"/>
              <a:ext cx="7688568" cy="830997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9A8D2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In your opinion, how was Italy attractive to scholars during the Renaissance?</a:t>
              </a:r>
            </a:p>
          </p:txBody>
        </p:sp>
      </p:grpSp>
      <p:sp>
        <p:nvSpPr>
          <p:cNvPr id="20" name="文字版面配置區 1">
            <a:extLst>
              <a:ext uri="{FF2B5EF4-FFF2-40B4-BE49-F238E27FC236}">
                <a16:creationId xmlns:a16="http://schemas.microsoft.com/office/drawing/2014/main" id="{B307B331-BCC2-08A1-0136-D6535BC0A358}"/>
              </a:ext>
            </a:extLst>
          </p:cNvPr>
          <p:cNvSpPr txBox="1">
            <a:spLocks/>
          </p:cNvSpPr>
          <p:nvPr/>
        </p:nvSpPr>
        <p:spPr>
          <a:xfrm>
            <a:off x="869634" y="3196060"/>
            <a:ext cx="7507970" cy="193899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zh-TW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cities were wealthy and could support the development of the arts. / The Medici family, a wealthy local merchant family, actively supported the arts. / Italians possessed a rich cultural heritage that contributed to academic research. (Choose one)</a:t>
            </a:r>
            <a:endParaRPr lang="zh-TW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6411F64-86CA-5E73-ECF0-CA2AA5216E52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3425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9899034-52AD-B099-00D6-C00994AB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91CBB3F-5B4D-4102-488A-183D02F7244E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作業系統, 軟體 的圖片&#10;&#10;AI 產生的內容可能不正確。">
            <a:extLst>
              <a:ext uri="{FF2B5EF4-FFF2-40B4-BE49-F238E27FC236}">
                <a16:creationId xmlns:a16="http://schemas.microsoft.com/office/drawing/2014/main" id="{B0070880-5A66-DB36-A853-78D8211B1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699"/>
            <a:ext cx="9143999" cy="4208536"/>
          </a:xfrm>
          <a:prstGeom prst="rect">
            <a:avLst/>
          </a:prstGeom>
        </p:spPr>
      </p:pic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4-10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1320" y="1143895"/>
            <a:ext cx="3906385" cy="4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F3B52-C42F-A87E-023B-58E7F6A29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5091248"/>
            <a:ext cx="1181100" cy="1435100"/>
          </a:xfrm>
          <a:prstGeom prst="rect">
            <a:avLst/>
          </a:prstGeo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050" y="544367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28149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36</a:t>
            </a:fld>
            <a:endParaRPr lang="en-US"/>
          </a:p>
        </p:txBody>
      </p:sp>
      <p:pic>
        <p:nvPicPr>
          <p:cNvPr id="9" name="圖片 8" descr="一張含有 樣式, 黑與白, 針線, 單色 的圖片&#10;&#10;AI 產生的內容可能不正確。">
            <a:extLst>
              <a:ext uri="{FF2B5EF4-FFF2-40B4-BE49-F238E27FC236}">
                <a16:creationId xmlns:a16="http://schemas.microsoft.com/office/drawing/2014/main" id="{61DA440A-86DC-871E-133D-3D9CD881A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336" y="5152155"/>
            <a:ext cx="998527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9ADAD1E-9EFB-A698-38BC-03582887CB7D}"/>
              </a:ext>
            </a:extLst>
          </p:cNvPr>
          <p:cNvGrpSpPr/>
          <p:nvPr/>
        </p:nvGrpSpPr>
        <p:grpSpPr>
          <a:xfrm>
            <a:off x="0" y="599757"/>
            <a:ext cx="8619527" cy="6256254"/>
            <a:chOff x="0" y="599757"/>
            <a:chExt cx="8619527" cy="6256254"/>
          </a:xfrm>
        </p:grpSpPr>
        <p:pic>
          <p:nvPicPr>
            <p:cNvPr id="3" name="圖片 1" descr="一張含有 服裝, 油畫, 男人, 人的臉孔 的圖片&#10;&#10;AI 產生的內容可能不正確。">
              <a:extLst>
                <a:ext uri="{FF2B5EF4-FFF2-40B4-BE49-F238E27FC236}">
                  <a16:creationId xmlns:a16="http://schemas.microsoft.com/office/drawing/2014/main" id="{DDA2D8A9-70A4-E107-F8D4-DD687BB23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497" r="2247" b="1064"/>
            <a:stretch>
              <a:fillRect/>
            </a:stretch>
          </p:blipFill>
          <p:spPr>
            <a:xfrm>
              <a:off x="0" y="599757"/>
              <a:ext cx="6261350" cy="625625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D6B79D-F186-06FE-1EB7-258E84078E48}"/>
                </a:ext>
              </a:extLst>
            </p:cNvPr>
            <p:cNvSpPr/>
            <p:nvPr/>
          </p:nvSpPr>
          <p:spPr>
            <a:xfrm>
              <a:off x="5448951" y="4968536"/>
              <a:ext cx="3170576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Painting entitled The Ambassador (</a:t>
              </a:r>
              <a:r>
                <a:rPr lang="zh-HK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使節</a:t>
              </a:r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by the German painter Hans Holbein (</a:t>
              </a:r>
              <a:r>
                <a:rPr lang="zh-HK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霍爾班</a:t>
              </a:r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in 1533</a:t>
              </a:r>
              <a:endParaRPr lang="zh-HK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6B76681-1740-52EF-F29D-40F3F0ED9CB2}"/>
              </a:ext>
            </a:extLst>
          </p:cNvPr>
          <p:cNvSpPr/>
          <p:nvPr/>
        </p:nvSpPr>
        <p:spPr>
          <a:xfrm>
            <a:off x="7737396" y="5908388"/>
            <a:ext cx="772426" cy="418210"/>
          </a:xfrm>
          <a:prstGeom prst="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466F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sz="2400" dirty="0">
              <a:latin typeface="+mn-ea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DAE25D2-2D2A-70DB-1ABA-B8A8EF46EE43}"/>
              </a:ext>
            </a:extLst>
          </p:cNvPr>
          <p:cNvGrpSpPr/>
          <p:nvPr/>
        </p:nvGrpSpPr>
        <p:grpSpPr>
          <a:xfrm>
            <a:off x="5870306" y="2737490"/>
            <a:ext cx="3089917" cy="3244638"/>
            <a:chOff x="4717529" y="5155176"/>
            <a:chExt cx="3089917" cy="3244638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1651357-16FD-8E11-8581-6FC064B8DED9}"/>
                </a:ext>
              </a:extLst>
            </p:cNvPr>
            <p:cNvCxnSpPr>
              <a:cxnSpLocks/>
            </p:cNvCxnSpPr>
            <p:nvPr/>
          </p:nvCxnSpPr>
          <p:spPr>
            <a:xfrm>
              <a:off x="7393016" y="6355505"/>
              <a:ext cx="0" cy="2044309"/>
            </a:xfrm>
            <a:prstGeom prst="line">
              <a:avLst/>
            </a:prstGeom>
            <a:ln w="28575">
              <a:solidFill>
                <a:srgbClr val="466F8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CB5EAC-F16D-F436-B63A-69082516F4E0}"/>
                </a:ext>
              </a:extLst>
            </p:cNvPr>
            <p:cNvSpPr/>
            <p:nvPr/>
          </p:nvSpPr>
          <p:spPr>
            <a:xfrm>
              <a:off x="4717529" y="5155176"/>
              <a:ext cx="3089917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Time: </a:t>
              </a:r>
              <a:r>
                <a:rPr lang="en-US" altLang="zh-TW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 year that the painting was completed</a:t>
              </a:r>
              <a:endParaRPr lang="zh-HK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8626668-6302-173D-43A9-6FE572C678B4}"/>
              </a:ext>
            </a:extLst>
          </p:cNvPr>
          <p:cNvGrpSpPr/>
          <p:nvPr/>
        </p:nvGrpSpPr>
        <p:grpSpPr>
          <a:xfrm>
            <a:off x="289020" y="5144638"/>
            <a:ext cx="5100936" cy="1200329"/>
            <a:chOff x="289020" y="6191773"/>
            <a:chExt cx="5100936" cy="1200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6F3157B-A8F5-FC4D-D081-2CCA7B01B0AC}"/>
                </a:ext>
              </a:extLst>
            </p:cNvPr>
            <p:cNvCxnSpPr>
              <a:cxnSpLocks/>
            </p:cNvCxnSpPr>
            <p:nvPr/>
          </p:nvCxnSpPr>
          <p:spPr>
            <a:xfrm>
              <a:off x="4537145" y="6791938"/>
              <a:ext cx="85281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90985F-62A6-9A6B-714C-02742D905097}"/>
                </a:ext>
              </a:extLst>
            </p:cNvPr>
            <p:cNvSpPr/>
            <p:nvPr/>
          </p:nvSpPr>
          <p:spPr>
            <a:xfrm>
              <a:off x="289020" y="6191773"/>
              <a:ext cx="4459961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Words: </a:t>
              </a:r>
              <a:r>
                <a:rPr lang="en-US" altLang="zh-TW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 introduction </a:t>
              </a:r>
            </a:p>
            <a:p>
              <a:r>
                <a:rPr lang="en-US" altLang="zh-TW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showing the painter, publishing year and theme of the painting</a:t>
              </a:r>
              <a:endParaRPr lang="zh-TW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AB1D037-7927-4BCC-383E-DC3AE226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E6953C25-7979-4EA3-D421-D102D91F2A60}"/>
              </a:ext>
            </a:extLst>
          </p:cNvPr>
          <p:cNvGrpSpPr/>
          <p:nvPr/>
        </p:nvGrpSpPr>
        <p:grpSpPr>
          <a:xfrm>
            <a:off x="0" y="599757"/>
            <a:ext cx="8619527" cy="6256254"/>
            <a:chOff x="0" y="599757"/>
            <a:chExt cx="8619527" cy="6256254"/>
          </a:xfrm>
        </p:grpSpPr>
        <p:pic>
          <p:nvPicPr>
            <p:cNvPr id="18" name="圖片 1" descr="一張含有 服裝, 油畫, 男人, 人的臉孔 的圖片&#10;&#10;AI 產生的內容可能不正確。">
              <a:extLst>
                <a:ext uri="{FF2B5EF4-FFF2-40B4-BE49-F238E27FC236}">
                  <a16:creationId xmlns:a16="http://schemas.microsoft.com/office/drawing/2014/main" id="{4CCBDE43-8025-490D-54B0-98C8C503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3" t="497" r="2247" b="1064"/>
            <a:stretch>
              <a:fillRect/>
            </a:stretch>
          </p:blipFill>
          <p:spPr>
            <a:xfrm>
              <a:off x="0" y="599757"/>
              <a:ext cx="6261350" cy="6256254"/>
            </a:xfrm>
            <a:prstGeom prst="rect">
              <a:avLst/>
            </a:prstGeom>
          </p:spPr>
        </p:pic>
        <p:sp>
          <p:nvSpPr>
            <p:cNvPr id="19" name="Rectangle 50">
              <a:extLst>
                <a:ext uri="{FF2B5EF4-FFF2-40B4-BE49-F238E27FC236}">
                  <a16:creationId xmlns:a16="http://schemas.microsoft.com/office/drawing/2014/main" id="{38CD8077-94E8-FB90-573A-C4C4A481E573}"/>
                </a:ext>
              </a:extLst>
            </p:cNvPr>
            <p:cNvSpPr/>
            <p:nvPr/>
          </p:nvSpPr>
          <p:spPr>
            <a:xfrm>
              <a:off x="5448951" y="4968536"/>
              <a:ext cx="3170576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Painting entitled The Ambassador (</a:t>
              </a:r>
              <a:r>
                <a:rPr lang="zh-HK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使節</a:t>
              </a:r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by the German painter Hans Holbein (</a:t>
              </a:r>
              <a:r>
                <a:rPr lang="zh-HK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霍爾班</a:t>
              </a:r>
              <a:r>
                <a:rPr lang="en-US" altLang="zh-HK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in 1533</a:t>
              </a:r>
              <a:endParaRPr lang="zh-HK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9309FB7-8766-45FB-326E-44C73999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5</a:t>
            </a:fld>
            <a:endParaRPr 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212B330-E255-11E5-2127-922D2D653E29}"/>
              </a:ext>
            </a:extLst>
          </p:cNvPr>
          <p:cNvGrpSpPr/>
          <p:nvPr/>
        </p:nvGrpSpPr>
        <p:grpSpPr>
          <a:xfrm>
            <a:off x="2717412" y="2273936"/>
            <a:ext cx="6242812" cy="2181067"/>
            <a:chOff x="2676595" y="3021102"/>
            <a:chExt cx="6242812" cy="2181067"/>
          </a:xfrm>
        </p:grpSpPr>
        <p:cxnSp>
          <p:nvCxnSpPr>
            <p:cNvPr id="9" name="Straight Connector 55">
              <a:extLst>
                <a:ext uri="{FF2B5EF4-FFF2-40B4-BE49-F238E27FC236}">
                  <a16:creationId xmlns:a16="http://schemas.microsoft.com/office/drawing/2014/main" id="{18BBE517-F49E-B5EA-7403-3EEDF1F11739}"/>
                </a:ext>
              </a:extLst>
            </p:cNvPr>
            <p:cNvCxnSpPr>
              <a:cxnSpLocks/>
            </p:cNvCxnSpPr>
            <p:nvPr/>
          </p:nvCxnSpPr>
          <p:spPr>
            <a:xfrm>
              <a:off x="4484336" y="4933476"/>
              <a:ext cx="232747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55">
              <a:extLst>
                <a:ext uri="{FF2B5EF4-FFF2-40B4-BE49-F238E27FC236}">
                  <a16:creationId xmlns:a16="http://schemas.microsoft.com/office/drawing/2014/main" id="{1A12E2B7-2C7F-8847-5E88-08AF5F0C5803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676595" y="3021102"/>
              <a:ext cx="3108202" cy="139623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8D3138-07D4-E6F0-ADF0-FFEAF8AECC64}"/>
                </a:ext>
              </a:extLst>
            </p:cNvPr>
            <p:cNvSpPr/>
            <p:nvPr/>
          </p:nvSpPr>
          <p:spPr>
            <a:xfrm>
              <a:off x="5784797" y="3632509"/>
              <a:ext cx="3134610" cy="15696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Objects: </a:t>
              </a:r>
              <a:r>
                <a:rPr lang="en-US" altLang="zh-TW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Various scientific instruments, a globe, books, etc. on the table</a:t>
              </a:r>
              <a:endParaRPr lang="zh-TW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DAE8066-61F9-754F-1FA2-54F5CC83701C}"/>
              </a:ext>
            </a:extLst>
          </p:cNvPr>
          <p:cNvGrpSpPr/>
          <p:nvPr/>
        </p:nvGrpSpPr>
        <p:grpSpPr>
          <a:xfrm>
            <a:off x="5688892" y="1344774"/>
            <a:ext cx="3271331" cy="1200329"/>
            <a:chOff x="5666149" y="2155197"/>
            <a:chExt cx="3271331" cy="1200329"/>
          </a:xfrm>
        </p:grpSpPr>
        <p:cxnSp>
          <p:nvCxnSpPr>
            <p:cNvPr id="13" name="Straight Connector 55">
              <a:extLst>
                <a:ext uri="{FF2B5EF4-FFF2-40B4-BE49-F238E27FC236}">
                  <a16:creationId xmlns:a16="http://schemas.microsoft.com/office/drawing/2014/main" id="{8E072ECD-86D3-BA53-A7EC-5D254CBD1B66}"/>
                </a:ext>
              </a:extLst>
            </p:cNvPr>
            <p:cNvCxnSpPr>
              <a:cxnSpLocks/>
            </p:cNvCxnSpPr>
            <p:nvPr/>
          </p:nvCxnSpPr>
          <p:spPr>
            <a:xfrm>
              <a:off x="5666149" y="2642561"/>
              <a:ext cx="81331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CB5EAC-F16D-F436-B63A-69082516F4E0}"/>
                </a:ext>
              </a:extLst>
            </p:cNvPr>
            <p:cNvSpPr/>
            <p:nvPr/>
          </p:nvSpPr>
          <p:spPr>
            <a:xfrm>
              <a:off x="6005919" y="2155197"/>
              <a:ext cx="2931561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Figures:</a:t>
              </a:r>
              <a:r>
                <a:rPr lang="en-US" altLang="zh-TW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scholar meeting with an ambassador</a:t>
              </a:r>
              <a:endParaRPr lang="zh-TW" alt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35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2AF19C28-63EF-2297-89A5-F5B390DC243D}"/>
              </a:ext>
            </a:extLst>
          </p:cNvPr>
          <p:cNvSpPr txBox="1">
            <a:spLocks/>
          </p:cNvSpPr>
          <p:nvPr/>
        </p:nvSpPr>
        <p:spPr>
          <a:xfrm>
            <a:off x="356558" y="918260"/>
            <a:ext cx="8538203" cy="169277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0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TW" dirty="0"/>
              <a:t>It is worth noting that content of the painting might include the painter's personal views towards historical events or figures. These views might not be objective historical facts.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423D4F3-B645-07FA-E2A2-515C0473CD23}"/>
              </a:ext>
            </a:extLst>
          </p:cNvPr>
          <p:cNvGrpSpPr/>
          <p:nvPr/>
        </p:nvGrpSpPr>
        <p:grpSpPr>
          <a:xfrm>
            <a:off x="615294" y="2270995"/>
            <a:ext cx="7921803" cy="4221879"/>
            <a:chOff x="615294" y="2108763"/>
            <a:chExt cx="7921803" cy="4221879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9B086A1-ED22-C87B-A88D-B68D42D6D566}"/>
                </a:ext>
              </a:extLst>
            </p:cNvPr>
            <p:cNvSpPr/>
            <p:nvPr/>
          </p:nvSpPr>
          <p:spPr>
            <a:xfrm>
              <a:off x="615294" y="2281572"/>
              <a:ext cx="7921803" cy="4049070"/>
            </a:xfrm>
            <a:prstGeom prst="roundRect">
              <a:avLst>
                <a:gd name="adj" fmla="val 7542"/>
              </a:avLst>
            </a:prstGeom>
            <a:solidFill>
              <a:srgbClr val="FCF8C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0191CD-9141-4D8D-DB37-E25104F2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5294" y="2108763"/>
              <a:ext cx="1587500" cy="345617"/>
            </a:xfrm>
            <a:prstGeom prst="rect">
              <a:avLst/>
            </a:prstGeom>
          </p:spPr>
        </p:pic>
        <p:sp>
          <p:nvSpPr>
            <p:cNvPr id="31" name="文字版面配置區 1">
              <a:extLst>
                <a:ext uri="{FF2B5EF4-FFF2-40B4-BE49-F238E27FC236}">
                  <a16:creationId xmlns:a16="http://schemas.microsoft.com/office/drawing/2014/main" id="{F2AFFBB5-B791-0685-7A2B-A650A66EC0D7}"/>
                </a:ext>
              </a:extLst>
            </p:cNvPr>
            <p:cNvSpPr txBox="1">
              <a:spLocks/>
            </p:cNvSpPr>
            <p:nvPr/>
          </p:nvSpPr>
          <p:spPr>
            <a:xfrm>
              <a:off x="825388" y="2504731"/>
              <a:ext cx="7478473" cy="859723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3120"/>
                </a:lnSpc>
                <a:buNone/>
              </a:pPr>
              <a:r>
                <a:rPr lang="en-US" altLang="zh-TW" sz="2400" dirty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Which of the following descriptions about the painting above are correct? (Put ✔)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8C61C1-9B27-F617-74B6-F0E0B0790B29}"/>
                </a:ext>
              </a:extLst>
            </p:cNvPr>
            <p:cNvGrpSpPr/>
            <p:nvPr/>
          </p:nvGrpSpPr>
          <p:grpSpPr>
            <a:xfrm>
              <a:off x="840137" y="3296268"/>
              <a:ext cx="7463725" cy="3000821"/>
              <a:chOff x="840137" y="3312169"/>
              <a:chExt cx="7463725" cy="3000821"/>
            </a:xfrm>
          </p:grpSpPr>
          <p:sp>
            <p:nvSpPr>
              <p:cNvPr id="32" name="文字版面配置區 1">
                <a:extLst>
                  <a:ext uri="{FF2B5EF4-FFF2-40B4-BE49-F238E27FC236}">
                    <a16:creationId xmlns:a16="http://schemas.microsoft.com/office/drawing/2014/main" id="{3CF8D36D-8BC9-2B30-9BF8-E1F0929F33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0137" y="3312169"/>
                <a:ext cx="7463725" cy="3000821"/>
              </a:xfrm>
              <a:prstGeom prst="rect">
                <a:avLst/>
              </a:prstGeom>
            </p:spPr>
            <p:txBody>
              <a:bodyPr anchor="t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None/>
                  <a:defRPr lang="zh-TW" altLang="en-US" sz="2400" kern="1200" dirty="0" smtClean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22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8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4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7446"/>
                  </a:buClr>
                  <a:buSzPct val="75000"/>
                  <a:buFont typeface="Wingdings" pitchFamily="2" charset="2"/>
                  <a:buChar char="l"/>
                  <a:defRPr sz="1000" b="0" i="0" kern="1200" spc="0" baseline="0">
                    <a:solidFill>
                      <a:schemeClr val="tx1"/>
                    </a:solidFill>
                    <a:latin typeface="Microsoft JhengHei UI Light" panose="020B0304030504040204" pitchFamily="34" charset="-120"/>
                    <a:ea typeface="Microsoft JhengHei UI Light" panose="020B0304030504040204" pitchFamily="34" charset="-12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27075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zh-TW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It was painted in the 14th century.</a:t>
                </a:r>
                <a:r>
                  <a:rPr lang="zh-TW" altLang="en-US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 </a:t>
                </a:r>
                <a:endParaRPr lang="en-HK" altLang="zh-TW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27075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zh-TW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The painter was from Britain.</a:t>
                </a:r>
                <a:endParaRPr lang="en-GB" altLang="zh-TW" dirty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 marL="727075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zh-HK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A telescope (</a:t>
                </a:r>
                <a:r>
                  <a:rPr lang="zh-HK" altLang="en-US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望遠鏡</a:t>
                </a:r>
                <a:r>
                  <a:rPr lang="en-US" altLang="zh-HK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) can be seen in the painting.</a:t>
                </a:r>
                <a:endParaRPr lang="en-GB" altLang="zh-TW" dirty="0"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endParaRPr>
              </a:p>
              <a:p>
                <a:pPr marL="727075">
                  <a:lnSpc>
                    <a:spcPct val="100000"/>
                  </a:lnSpc>
                  <a:spcBef>
                    <a:spcPts val="1800"/>
                  </a:spcBef>
                </a:pPr>
                <a:r>
                  <a:rPr lang="en-US" altLang="zh-HK" dirty="0"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rPr>
                  <a:t>Europeans had already recognised that Earth had a roughly spherical shape when the above painting was created.</a:t>
                </a:r>
                <a:endParaRPr lang="zh-HK" altLang="zh-HK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矩形 7">
                <a:extLst>
                  <a:ext uri="{FF2B5EF4-FFF2-40B4-BE49-F238E27FC236}">
                    <a16:creationId xmlns:a16="http://schemas.microsoft.com/office/drawing/2014/main" id="{3224A95A-1A31-5B67-E9B9-94EE3CBC2E57}"/>
                  </a:ext>
                </a:extLst>
              </p:cNvPr>
              <p:cNvSpPr/>
              <p:nvPr/>
            </p:nvSpPr>
            <p:spPr>
              <a:xfrm>
                <a:off x="1107124" y="3398497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4" name="矩形 7">
                <a:extLst>
                  <a:ext uri="{FF2B5EF4-FFF2-40B4-BE49-F238E27FC236}">
                    <a16:creationId xmlns:a16="http://schemas.microsoft.com/office/drawing/2014/main" id="{94239B27-1DFC-FC5D-E13C-E25FF4B225B5}"/>
                  </a:ext>
                </a:extLst>
              </p:cNvPr>
              <p:cNvSpPr/>
              <p:nvPr/>
            </p:nvSpPr>
            <p:spPr>
              <a:xfrm>
                <a:off x="1112705" y="3958290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5" name="矩形 7">
                <a:extLst>
                  <a:ext uri="{FF2B5EF4-FFF2-40B4-BE49-F238E27FC236}">
                    <a16:creationId xmlns:a16="http://schemas.microsoft.com/office/drawing/2014/main" id="{557C2EF4-80E6-797F-73D8-AB7A6F7EFF31}"/>
                  </a:ext>
                </a:extLst>
              </p:cNvPr>
              <p:cNvSpPr/>
              <p:nvPr/>
            </p:nvSpPr>
            <p:spPr>
              <a:xfrm>
                <a:off x="1110278" y="4564513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  <p:sp>
            <p:nvSpPr>
              <p:cNvPr id="36" name="矩形 7">
                <a:extLst>
                  <a:ext uri="{FF2B5EF4-FFF2-40B4-BE49-F238E27FC236}">
                    <a16:creationId xmlns:a16="http://schemas.microsoft.com/office/drawing/2014/main" id="{DBCD9653-0E29-116F-CBC1-A772187C8656}"/>
                  </a:ext>
                </a:extLst>
              </p:cNvPr>
              <p:cNvSpPr/>
              <p:nvPr/>
            </p:nvSpPr>
            <p:spPr>
              <a:xfrm>
                <a:off x="1096148" y="5187916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 dirty="0"/>
              </a:p>
            </p:txBody>
          </p:sp>
        </p:grp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3230923-2E4A-806F-5C52-FF9688EB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6</a:t>
            </a:fld>
            <a:endParaRPr lang="en-US"/>
          </a:p>
        </p:txBody>
      </p:sp>
      <p:pic>
        <p:nvPicPr>
          <p:cNvPr id="4" name="圖形 3" descr="核取記號 以實心填滿">
            <a:extLst>
              <a:ext uri="{FF2B5EF4-FFF2-40B4-BE49-F238E27FC236}">
                <a16:creationId xmlns:a16="http://schemas.microsoft.com/office/drawing/2014/main" id="{FA3B3550-52F9-89EF-C390-BD12F6B2F8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0981" y="4688120"/>
            <a:ext cx="356671" cy="356671"/>
          </a:xfrm>
          <a:prstGeom prst="rect">
            <a:avLst/>
          </a:prstGeom>
        </p:spPr>
      </p:pic>
      <p:pic>
        <p:nvPicPr>
          <p:cNvPr id="5" name="圖形 4" descr="核取記號 以實心填滿">
            <a:extLst>
              <a:ext uri="{FF2B5EF4-FFF2-40B4-BE49-F238E27FC236}">
                <a16:creationId xmlns:a16="http://schemas.microsoft.com/office/drawing/2014/main" id="{0D08192B-43EC-9A7A-9DE7-60DF5AE171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415" y="5318775"/>
            <a:ext cx="356671" cy="3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46DECD9-A8F0-1260-E8F0-0A983930050C}"/>
              </a:ext>
            </a:extLst>
          </p:cNvPr>
          <p:cNvSpPr txBox="1">
            <a:spLocks/>
          </p:cNvSpPr>
          <p:nvPr/>
        </p:nvSpPr>
        <p:spPr>
          <a:xfrm>
            <a:off x="287127" y="1428113"/>
            <a:ext cx="4653582" cy="4780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Data are presented in different graphs, such as histogram (</a:t>
            </a:r>
            <a:r>
              <a:rPr lang="zh-HK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直線圖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), bar chart (</a:t>
            </a:r>
            <a:r>
              <a:rPr lang="zh-HK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棒形圖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), line chart (</a:t>
            </a:r>
            <a:r>
              <a:rPr lang="zh-HK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折線圖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), pie chart (</a:t>
            </a:r>
            <a:r>
              <a:rPr lang="zh-HK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圓形圖</a:t>
            </a: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), etc. </a:t>
            </a:r>
            <a:endParaRPr lang="en-HK" altLang="zh-TW" sz="2400" dirty="0"/>
          </a:p>
          <a:p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When reading a data graph, we need to pay attention to the title and co-ordinates first to understand the theme and content. </a:t>
            </a:r>
            <a:endParaRPr lang="en-HK" altLang="zh-HK" sz="2400" dirty="0"/>
          </a:p>
          <a:p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Then, we need to focus on the changes and trends of data.</a:t>
            </a:r>
            <a:endParaRPr lang="zh-HK" altLang="en-US" sz="240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537AA2DE-A274-67AE-9241-A70E2B5EB3FD}"/>
              </a:ext>
            </a:extLst>
          </p:cNvPr>
          <p:cNvSpPr txBox="1">
            <a:spLocks/>
          </p:cNvSpPr>
          <p:nvPr/>
        </p:nvSpPr>
        <p:spPr>
          <a:xfrm>
            <a:off x="257631" y="851039"/>
            <a:ext cx="4314369" cy="5033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600" b="1" dirty="0">
                <a:solidFill>
                  <a:srgbClr val="466F8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to interpret data?</a:t>
            </a:r>
          </a:p>
          <a:p>
            <a:pPr marL="0" indent="0">
              <a:lnSpc>
                <a:spcPct val="100000"/>
              </a:lnSpc>
              <a:buNone/>
            </a:pPr>
            <a:endParaRPr lang="zh-HK" altLang="en-US" sz="2600" dirty="0">
              <a:solidFill>
                <a:srgbClr val="466F8A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5B757CB-E109-2408-2F48-C0C73B687000}"/>
              </a:ext>
            </a:extLst>
          </p:cNvPr>
          <p:cNvGrpSpPr/>
          <p:nvPr/>
        </p:nvGrpSpPr>
        <p:grpSpPr>
          <a:xfrm>
            <a:off x="5160189" y="1294814"/>
            <a:ext cx="3655586" cy="4935724"/>
            <a:chOff x="4116298" y="471039"/>
            <a:chExt cx="4658802" cy="5560170"/>
          </a:xfrm>
        </p:grpSpPr>
        <p:graphicFrame>
          <p:nvGraphicFramePr>
            <p:cNvPr id="9" name="圖表 17">
              <a:extLst>
                <a:ext uri="{FF2B5EF4-FFF2-40B4-BE49-F238E27FC236}">
                  <a16:creationId xmlns:a16="http://schemas.microsoft.com/office/drawing/2014/main" id="{94922A92-2F11-7B37-783B-03BE33811F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69336398"/>
                </p:ext>
              </p:extLst>
            </p:nvPr>
          </p:nvGraphicFramePr>
          <p:xfrm>
            <a:off x="4116298" y="471039"/>
            <a:ext cx="4658802" cy="49776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文字方塊 19">
              <a:extLst>
                <a:ext uri="{FF2B5EF4-FFF2-40B4-BE49-F238E27FC236}">
                  <a16:creationId xmlns:a16="http://schemas.microsoft.com/office/drawing/2014/main" id="{D5391A38-0B76-DADE-CA8E-E93D475D2087}"/>
                </a:ext>
              </a:extLst>
            </p:cNvPr>
            <p:cNvSpPr txBox="1"/>
            <p:nvPr/>
          </p:nvSpPr>
          <p:spPr>
            <a:xfrm>
              <a:off x="6456112" y="5511136"/>
              <a:ext cx="2318988" cy="520073"/>
            </a:xfrm>
            <a:prstGeom prst="rect">
              <a:avLst/>
            </a:prstGeom>
            <a:solidFill>
              <a:srgbClr val="FEE19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GB" altLang="zh-HK" sz="2400" dirty="0">
                  <a:latin typeface="Arial" panose="020B0604020202020204" pitchFamily="34" charset="0"/>
                  <a:cs typeface="Arial" panose="020B0604020202020204" pitchFamily="34" charset="0"/>
                </a:rPr>
                <a:t>Line Chart</a:t>
              </a:r>
              <a:endParaRPr kumimoji="1" lang="zh-HK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B60BD7B-B8FB-69D4-31A8-ACAA3082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9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7B096A4E-173A-4CC0-9CDB-84F7A3040572}"/>
              </a:ext>
            </a:extLst>
          </p:cNvPr>
          <p:cNvGrpSpPr/>
          <p:nvPr/>
        </p:nvGrpSpPr>
        <p:grpSpPr>
          <a:xfrm>
            <a:off x="2895702" y="1199356"/>
            <a:ext cx="6029325" cy="5219700"/>
            <a:chOff x="2895702" y="1199356"/>
            <a:chExt cx="6029325" cy="521970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1A9A9A3D-8ED5-C2E8-A8DE-1EB2344E3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702" y="1199356"/>
              <a:ext cx="6029325" cy="5219700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39CE11A-0FFC-98B6-13C9-4BFB6651BD9E}"/>
                </a:ext>
              </a:extLst>
            </p:cNvPr>
            <p:cNvSpPr txBox="1"/>
            <p:nvPr/>
          </p:nvSpPr>
          <p:spPr>
            <a:xfrm>
              <a:off x="5606641" y="1199356"/>
              <a:ext cx="3318386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dirty="0"/>
                <a:t>Annual coal production of Britain during 1816 - 1856</a:t>
              </a:r>
              <a:endParaRPr lang="zh-TW" altLang="en-US" dirty="0"/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0BD216D5-51FB-2FB9-379D-9506FB2637A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HK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F8D4820-8C2B-DF71-065A-1FF1E1D5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8</a:t>
            </a:fld>
            <a:endParaRPr lang="en-US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89D3090-7E55-CFE6-C4B3-E0F7561D860E}"/>
              </a:ext>
            </a:extLst>
          </p:cNvPr>
          <p:cNvGrpSpPr/>
          <p:nvPr/>
        </p:nvGrpSpPr>
        <p:grpSpPr>
          <a:xfrm>
            <a:off x="218973" y="1011399"/>
            <a:ext cx="6867627" cy="2417601"/>
            <a:chOff x="218973" y="1011399"/>
            <a:chExt cx="6867627" cy="241760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74D98B-CB10-8D7D-3260-972F13294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8735" y="1011399"/>
              <a:ext cx="4667865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D70968-28BD-10E5-D228-E94B64396E98}"/>
                </a:ext>
              </a:extLst>
            </p:cNvPr>
            <p:cNvSpPr/>
            <p:nvPr/>
          </p:nvSpPr>
          <p:spPr>
            <a:xfrm>
              <a:off x="218973" y="1490008"/>
              <a:ext cx="3015842" cy="1938992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Title: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Showing the theme, related period, location, people, etc.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data graph</a:t>
              </a:r>
              <a:endParaRPr lang="zh-TW" alt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10">
              <a:extLst>
                <a:ext uri="{FF2B5EF4-FFF2-40B4-BE49-F238E27FC236}">
                  <a16:creationId xmlns:a16="http://schemas.microsoft.com/office/drawing/2014/main" id="{204C2A69-69BB-9969-F4D2-7DD22C2306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6600" y="1011399"/>
              <a:ext cx="0" cy="187957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id="{DA6458C8-A14F-FAE7-8A0F-DD2F0B32D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1529" y="1011399"/>
              <a:ext cx="0" cy="478609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79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8A6C0-CEDD-56CE-6818-52A4A128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90814504-1004-B96C-A905-75842529F1AD}"/>
              </a:ext>
            </a:extLst>
          </p:cNvPr>
          <p:cNvGrpSpPr/>
          <p:nvPr/>
        </p:nvGrpSpPr>
        <p:grpSpPr>
          <a:xfrm>
            <a:off x="2895702" y="1199356"/>
            <a:ext cx="6029325" cy="5219700"/>
            <a:chOff x="2895702" y="1199356"/>
            <a:chExt cx="6029325" cy="521970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B723869-E3DD-26B3-B15D-E33A6E0C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702" y="1199356"/>
              <a:ext cx="6029325" cy="5219700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4B90AA58-EB2A-A063-931B-2910AB2F35F3}"/>
                </a:ext>
              </a:extLst>
            </p:cNvPr>
            <p:cNvSpPr txBox="1"/>
            <p:nvPr/>
          </p:nvSpPr>
          <p:spPr>
            <a:xfrm>
              <a:off x="5606641" y="1199356"/>
              <a:ext cx="3318386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TW" dirty="0"/>
                <a:t>Annual coal production of Britain during 1816 - 1856</a:t>
              </a:r>
              <a:endParaRPr lang="zh-TW" altLang="en-US" dirty="0"/>
            </a:p>
          </p:txBody>
        </p:sp>
      </p:grpSp>
      <p:sp>
        <p:nvSpPr>
          <p:cNvPr id="2" name="文字版面配置區 4">
            <a:extLst>
              <a:ext uri="{FF2B5EF4-FFF2-40B4-BE49-F238E27FC236}">
                <a16:creationId xmlns:a16="http://schemas.microsoft.com/office/drawing/2014/main" id="{B2A8FD7F-2FB5-F09D-EB38-60BC5DE40908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en-GB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 p.</a:t>
            </a:r>
            <a:r>
              <a:rPr kumimoji="1" lang="en-HK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1FF3D37-F10A-97D4-7BE4-DC7E936C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C3D9F60-F8E5-31D5-310D-5DC4A1532F3E}"/>
              </a:ext>
            </a:extLst>
          </p:cNvPr>
          <p:cNvGrpSpPr/>
          <p:nvPr/>
        </p:nvGrpSpPr>
        <p:grpSpPr>
          <a:xfrm>
            <a:off x="218973" y="2453591"/>
            <a:ext cx="4456266" cy="3785652"/>
            <a:chOff x="-311968" y="3986218"/>
            <a:chExt cx="4456266" cy="3785652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A1558561-9A81-569F-7F9C-5E553F94EDA4}"/>
                </a:ext>
              </a:extLst>
            </p:cNvPr>
            <p:cNvSpPr/>
            <p:nvPr/>
          </p:nvSpPr>
          <p:spPr>
            <a:xfrm>
              <a:off x="-311968" y="3986218"/>
              <a:ext cx="3318386" cy="3785652"/>
            </a:xfrm>
            <a:prstGeom prst="rect">
              <a:avLst/>
            </a:prstGeom>
            <a:solidFill>
              <a:srgbClr val="EADA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zh-TW" sz="24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Data: </a:t>
              </a:r>
            </a:p>
            <a:p>
              <a:r>
                <a:rPr lang="en-US" altLang="zh-TW" sz="2400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Analysing data from various angles, paying attention to the most significant information (like the largest and smallest ones), changes and trends of data and relationship between the two axes</a:t>
              </a:r>
              <a:endParaRPr lang="zh-TW" alt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15">
              <a:extLst>
                <a:ext uri="{FF2B5EF4-FFF2-40B4-BE49-F238E27FC236}">
                  <a16:creationId xmlns:a16="http://schemas.microsoft.com/office/drawing/2014/main" id="{759CED19-D9DE-F63C-D122-FCA5AC850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6418" y="7290891"/>
              <a:ext cx="1137880" cy="0"/>
            </a:xfrm>
            <a:prstGeom prst="line">
              <a:avLst/>
            </a:prstGeom>
            <a:ln w="28575">
              <a:solidFill>
                <a:srgbClr val="CC9E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62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1454</TotalTime>
  <Words>1568</Words>
  <Application>Microsoft Office PowerPoint</Application>
  <PresentationFormat>如螢幕大小 (4:3)</PresentationFormat>
  <Paragraphs>224</Paragraphs>
  <Slides>36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微軟正黑體</vt:lpstr>
      <vt:lpstr>Aptos</vt:lpstr>
      <vt:lpstr>Arial</vt:lpstr>
      <vt:lpstr>Calibri</vt:lpstr>
      <vt:lpstr>Times New Roman</vt:lpstr>
      <vt:lpstr>Tw Cen MT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i. Background of the  Renaissance </vt:lpstr>
      <vt:lpstr>PowerPoint 簡報</vt:lpstr>
      <vt:lpstr>PowerPoint 簡報</vt:lpstr>
      <vt:lpstr>PowerPoint 簡報</vt:lpstr>
      <vt:lpstr>PowerPoint 簡報</vt:lpstr>
      <vt:lpstr>ii. Reasons for Italy being the birthplace of the  Renaissance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99</cp:revision>
  <dcterms:created xsi:type="dcterms:W3CDTF">2026-03-09T09:42:46Z</dcterms:created>
  <dcterms:modified xsi:type="dcterms:W3CDTF">2026-04-17T02:54:07Z</dcterms:modified>
</cp:coreProperties>
</file>