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79" r:id="rId4"/>
    <p:sldId id="280" r:id="rId5"/>
    <p:sldId id="282" r:id="rId6"/>
    <p:sldId id="283" r:id="rId7"/>
    <p:sldId id="285" r:id="rId8"/>
    <p:sldId id="287" r:id="rId9"/>
    <p:sldId id="293" r:id="rId10"/>
    <p:sldId id="311" r:id="rId11"/>
    <p:sldId id="312" r:id="rId12"/>
    <p:sldId id="295" r:id="rId13"/>
    <p:sldId id="296" r:id="rId14"/>
    <p:sldId id="297" r:id="rId15"/>
    <p:sldId id="288" r:id="rId16"/>
    <p:sldId id="299" r:id="rId17"/>
    <p:sldId id="284" r:id="rId18"/>
    <p:sldId id="300" r:id="rId19"/>
    <p:sldId id="301" r:id="rId20"/>
    <p:sldId id="302" r:id="rId21"/>
    <p:sldId id="303" r:id="rId22"/>
    <p:sldId id="304" r:id="rId23"/>
    <p:sldId id="305" r:id="rId24"/>
    <p:sldId id="308" r:id="rId25"/>
    <p:sldId id="306" r:id="rId26"/>
    <p:sldId id="307" r:id="rId27"/>
    <p:sldId id="309" r:id="rId28"/>
    <p:sldId id="310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9006"/>
    <a:srgbClr val="FEE198"/>
    <a:srgbClr val="F9AC1A"/>
    <a:srgbClr val="FFC000"/>
    <a:srgbClr val="1BA7D3"/>
    <a:srgbClr val="00ADB0"/>
    <a:srgbClr val="AEDADC"/>
    <a:srgbClr val="6CAAAE"/>
    <a:srgbClr val="FCF8C4"/>
    <a:srgbClr val="EC7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4" autoAdjust="0"/>
    <p:restoredTop sz="96405"/>
  </p:normalViewPr>
  <p:slideViewPr>
    <p:cSldViewPr snapToGrid="0">
      <p:cViewPr varScale="1">
        <p:scale>
          <a:sx n="65" d="100"/>
          <a:sy n="65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4" d="100"/>
          <a:sy n="134" d="100"/>
        </p:scale>
        <p:origin x="2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639E8A-FBC9-0527-7334-E7C0037AA1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2D533-9EB3-5482-BF8A-B65D97502E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883D5-C324-BA44-A4F3-DC4927AB9793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DDEC6-B4E9-20D6-69E6-142C09E3CF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D170D-3D3D-3444-A532-8ECBC7B1D4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32B76-A995-DB42-9CB0-D809C4521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1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AB3DC-8643-4C80-8EF3-EA11844C3FB0}" type="datetimeFigureOut">
              <a:rPr lang="zh-HK" altLang="en-US" smtClean="0"/>
              <a:t>16/4/2026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83B53-E41B-48B8-B615-B842C5C875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68423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49FC-D227-44C0-B9A7-BAEC947D5662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A9D4-8157-49F2-8D2B-AB1E3CEBA6A3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9392-E711-4450-8DC9-395A828AA055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2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76AE-FAA7-445D-AEB4-A566C123A104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2000" cy="360000"/>
          </a:xfrm>
        </p:spPr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5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D4AB-7FE5-4294-996E-11D6DCEC2CA1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5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2AD3-3D91-4DF7-AED7-EC968440D087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B89-C539-4799-8B17-C407E0BB7F6C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5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F144-D139-4E86-AD58-70276FFA072A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38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4955-AD62-47D4-A517-6DB7951EC43B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0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431B4-61EC-41E2-8F19-9E629A6CC5A1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8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2EE8F-6220-4ADF-AE10-16DE0B9E9DDF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1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3A334-1FF3-44D3-94CD-EB016A40A990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-lNpxCmIJY?si=jjs5pV_7e0wFrRy8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arcade.padlet.com/game/WNp25Odbjx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LKHistory/2-11-l6cp9zc6onkc73na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257DAE-4554-F16A-4BC6-CBE7D158C2AE}"/>
              </a:ext>
            </a:extLst>
          </p:cNvPr>
          <p:cNvSpPr txBox="1"/>
          <p:nvPr/>
        </p:nvSpPr>
        <p:spPr>
          <a:xfrm>
            <a:off x="2286000" y="1122676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44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r>
              <a:rPr lang="zh-TW" altLang="en-US" sz="24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 近代歐洲的興起</a:t>
            </a:r>
            <a:endParaRPr lang="zh-HK" altLang="en-US" sz="2400" b="1" dirty="0">
              <a:solidFill>
                <a:schemeClr val="bg1"/>
              </a:solidFill>
              <a:latin typeface="+mj-lt"/>
              <a:ea typeface="+mj-ea"/>
              <a:cs typeface="Microsoft Tai Le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A58AA7-C2A0-C10A-1B71-AF0DA8054F37}"/>
              </a:ext>
            </a:extLst>
          </p:cNvPr>
          <p:cNvSpPr txBox="1"/>
          <p:nvPr/>
        </p:nvSpPr>
        <p:spPr>
          <a:xfrm>
            <a:off x="2682348" y="2766206"/>
            <a:ext cx="37793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/>
            <a:r>
              <a:rPr kumimoji="1" lang="en-US" altLang="zh-HK" sz="2800" b="1" dirty="0">
                <a:solidFill>
                  <a:srgbClr val="B1703B"/>
                </a:solidFill>
                <a:latin typeface="+mj-ea"/>
                <a:ea typeface="+mj-ea"/>
                <a:cs typeface="AwkwardBlack 拙黑體" pitchFamily="2" charset="-120"/>
              </a:rPr>
              <a:t>I	</a:t>
            </a:r>
            <a:r>
              <a:rPr kumimoji="1" lang="zh-HK" altLang="en-US" sz="2800" b="1" dirty="0">
                <a:solidFill>
                  <a:srgbClr val="B1703B"/>
                </a:solidFill>
                <a:latin typeface="+mj-ea"/>
                <a:ea typeface="+mj-ea"/>
                <a:cs typeface="AwkwardBlack 拙黑體" pitchFamily="2" charset="-120"/>
              </a:rPr>
              <a:t>從神本走向人本：</a:t>
            </a:r>
            <a:br>
              <a:rPr kumimoji="1" lang="en-HK" altLang="zh-HK" sz="2800" b="1" dirty="0">
                <a:solidFill>
                  <a:srgbClr val="B1703B"/>
                </a:solidFill>
                <a:latin typeface="+mj-ea"/>
                <a:ea typeface="+mj-ea"/>
                <a:cs typeface="AwkwardBlack 拙黑體" pitchFamily="2" charset="-120"/>
              </a:rPr>
            </a:br>
            <a:r>
              <a:rPr kumimoji="1" lang="zh-HK" altLang="en-US" sz="2800" b="1" dirty="0">
                <a:solidFill>
                  <a:srgbClr val="B1703B"/>
                </a:solidFill>
                <a:latin typeface="+mj-ea"/>
                <a:ea typeface="+mj-ea"/>
                <a:cs typeface="AwkwardBlack 拙黑體" pitchFamily="2" charset="-120"/>
              </a:rPr>
              <a:t>文藝復興與宗教改革</a:t>
            </a:r>
            <a:endParaRPr kumimoji="1" lang="en-HK" altLang="zh-HK" sz="2800" b="1" dirty="0">
              <a:solidFill>
                <a:srgbClr val="B1703B"/>
              </a:solidFill>
              <a:latin typeface="+mj-ea"/>
              <a:ea typeface="+mj-ea"/>
              <a:cs typeface="AwkwardBlack 拙黑體" pitchFamily="2" charset="-12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FC87D2-E903-0508-9F50-6872C1C1E42B}"/>
              </a:ext>
            </a:extLst>
          </p:cNvPr>
          <p:cNvSpPr txBox="1"/>
          <p:nvPr/>
        </p:nvSpPr>
        <p:spPr>
          <a:xfrm>
            <a:off x="2682348" y="3726828"/>
            <a:ext cx="3779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/>
            <a:r>
              <a:rPr kumimoji="1" lang="en-HK" altLang="zh-HK" sz="2000" b="1" dirty="0">
                <a:solidFill>
                  <a:srgbClr val="755C9D"/>
                </a:solidFill>
                <a:latin typeface="+mj-ea"/>
                <a:ea typeface="+mj-ea"/>
              </a:rPr>
              <a:t>	</a:t>
            </a:r>
            <a:r>
              <a:rPr kumimoji="1" lang="zh-HK" altLang="en-US" sz="2000" b="1" dirty="0">
                <a:solidFill>
                  <a:srgbClr val="755C9D"/>
                </a:solidFill>
                <a:latin typeface="+mj-ea"/>
                <a:ea typeface="+mj-ea"/>
              </a:rPr>
              <a:t>文藝復興</a:t>
            </a:r>
            <a:r>
              <a:rPr kumimoji="1" lang="en-US" altLang="zh-HK" sz="2000" b="1" dirty="0">
                <a:solidFill>
                  <a:srgbClr val="755C9D"/>
                </a:solidFill>
                <a:latin typeface="+mj-ea"/>
                <a:ea typeface="+mj-ea"/>
              </a:rPr>
              <a:t>(2)</a:t>
            </a:r>
            <a:endParaRPr lang="en-US" sz="2000" dirty="0">
              <a:latin typeface="+mj-ea"/>
              <a:ea typeface="+mj-ea"/>
            </a:endParaRPr>
          </a:p>
        </p:txBody>
      </p:sp>
      <p:sp>
        <p:nvSpPr>
          <p:cNvPr id="26" name="文字方塊 4">
            <a:extLst>
              <a:ext uri="{FF2B5EF4-FFF2-40B4-BE49-F238E27FC236}">
                <a16:creationId xmlns:a16="http://schemas.microsoft.com/office/drawing/2014/main" id="{C5FADE8C-DF2E-CB15-51CA-501BF06CB894}"/>
              </a:ext>
            </a:extLst>
          </p:cNvPr>
          <p:cNvSpPr txBox="1"/>
          <p:nvPr/>
        </p:nvSpPr>
        <p:spPr>
          <a:xfrm>
            <a:off x="4572000" y="3809548"/>
            <a:ext cx="1294726" cy="234670"/>
          </a:xfrm>
          <a:prstGeom prst="roundRect">
            <a:avLst>
              <a:gd name="adj" fmla="val 50000"/>
            </a:avLst>
          </a:prstGeom>
          <a:solidFill>
            <a:srgbClr val="755C9D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kumimoji="1" lang="en-US" altLang="zh-HK" sz="1400" dirty="0">
                <a:solidFill>
                  <a:schemeClr val="bg1"/>
                </a:solidFill>
              </a:rPr>
              <a:t>2</a:t>
            </a:r>
            <a:r>
              <a:rPr kumimoji="1" lang="zh-HK" altLang="en-US" sz="1400" dirty="0">
                <a:solidFill>
                  <a:schemeClr val="bg1"/>
                </a:solidFill>
              </a:rPr>
              <a:t>上</a:t>
            </a:r>
            <a:r>
              <a:rPr kumimoji="1" lang="zh-HK" altLang="en-HK" sz="1400" dirty="0">
                <a:solidFill>
                  <a:schemeClr val="bg1"/>
                </a:solidFill>
              </a:rPr>
              <a:t>，</a:t>
            </a:r>
            <a:r>
              <a:rPr kumimoji="1" lang="zh-HK" altLang="en-US" sz="1400" dirty="0">
                <a:solidFill>
                  <a:schemeClr val="bg1"/>
                </a:solidFill>
              </a:rPr>
              <a:t>頁</a:t>
            </a:r>
            <a:r>
              <a:rPr kumimoji="1" lang="en-US" altLang="zh-HK" sz="1400" dirty="0">
                <a:solidFill>
                  <a:schemeClr val="bg1"/>
                </a:solidFill>
              </a:rPr>
              <a:t>11-19</a:t>
            </a:r>
            <a:endParaRPr kumimoji="1" lang="zh-HK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00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50AE98-2184-89A6-EC05-E31D1098C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F002406F-A1B5-4F63-534C-894AAB721B1C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12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DAD2C89-3D16-C842-9D95-244515BE410A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F29BF0D-ED8D-02C3-560E-746EF20E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10</a:t>
            </a:fld>
            <a:endParaRPr 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0F1BC0C-1088-9E1A-BCB2-C09CE76B295F}"/>
              </a:ext>
            </a:extLst>
          </p:cNvPr>
          <p:cNvSpPr txBox="1"/>
          <p:nvPr/>
        </p:nvSpPr>
        <p:spPr>
          <a:xfrm>
            <a:off x="249238" y="5344815"/>
            <a:ext cx="864552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600" b="1" dirty="0">
                <a:latin typeface="+mj-ea"/>
              </a:rPr>
              <a:t>立體感</a:t>
            </a:r>
            <a:r>
              <a:rPr lang="en-US" altLang="zh-TW" sz="2600" b="1" dirty="0">
                <a:latin typeface="+mj-ea"/>
              </a:rPr>
              <a:t>︰</a:t>
            </a:r>
          </a:p>
          <a:p>
            <a:pPr marL="457200" indent="-368300"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+mj-ea"/>
              </a:rPr>
              <a:t>利用透視法及陰影方法，展示不同距離人和物的立體感</a:t>
            </a:r>
            <a:endParaRPr lang="en-US" altLang="zh-TW" sz="2600" dirty="0">
              <a:latin typeface="+mj-ea"/>
            </a:endParaRPr>
          </a:p>
          <a:p>
            <a:pPr marL="457200" indent="-368300"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+mj-ea"/>
              </a:rPr>
              <a:t>人物和物件符合比例 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D905D84-A627-EC16-3D2F-A54F3F6CC11D}"/>
              </a:ext>
            </a:extLst>
          </p:cNvPr>
          <p:cNvGrpSpPr/>
          <p:nvPr/>
        </p:nvGrpSpPr>
        <p:grpSpPr>
          <a:xfrm>
            <a:off x="1001826" y="1203743"/>
            <a:ext cx="7892936" cy="4103999"/>
            <a:chOff x="1037189" y="555406"/>
            <a:chExt cx="7892936" cy="4259202"/>
          </a:xfrm>
        </p:grpSpPr>
        <p:pic>
          <p:nvPicPr>
            <p:cNvPr id="10" name="圖片 9" descr="一張含有 藝術, 油畫, 教堂, 聖地 的圖片&#10;&#10;AI 產生的內容可能不正確。">
              <a:extLst>
                <a:ext uri="{FF2B5EF4-FFF2-40B4-BE49-F238E27FC236}">
                  <a16:creationId xmlns:a16="http://schemas.microsoft.com/office/drawing/2014/main" id="{397CC276-9A7C-A443-0D07-4FBFD5AE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189" y="578577"/>
              <a:ext cx="6799006" cy="4236031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B2D2B8C6-2755-028F-D1F9-1297140A84F6}"/>
                </a:ext>
              </a:extLst>
            </p:cNvPr>
            <p:cNvSpPr txBox="1"/>
            <p:nvPr/>
          </p:nvSpPr>
          <p:spPr>
            <a:xfrm>
              <a:off x="7025096" y="555406"/>
              <a:ext cx="1905029" cy="830997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拉斐爾的</a:t>
              </a:r>
              <a:r>
                <a:rPr lang="en-US" altLang="zh-TW" dirty="0">
                  <a:latin typeface="+mj-ea"/>
                  <a:ea typeface="+mj-ea"/>
                </a:rPr>
                <a:t>《</a:t>
              </a:r>
              <a:r>
                <a:rPr lang="zh-TW" altLang="en-US" dirty="0">
                  <a:latin typeface="+mj-ea"/>
                  <a:ea typeface="+mj-ea"/>
                </a:rPr>
                <a:t>雅典學院</a:t>
              </a:r>
              <a:r>
                <a:rPr lang="en-US" altLang="zh-TW" dirty="0">
                  <a:latin typeface="+mj-ea"/>
                  <a:ea typeface="+mj-ea"/>
                </a:rPr>
                <a:t>》</a:t>
              </a:r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C9F2EEB-3D81-C2A5-A78A-8C1965F8919C}"/>
              </a:ext>
            </a:extLst>
          </p:cNvPr>
          <p:cNvSpPr txBox="1"/>
          <p:nvPr/>
        </p:nvSpPr>
        <p:spPr>
          <a:xfrm>
            <a:off x="3066829" y="974672"/>
            <a:ext cx="3010342" cy="472248"/>
          </a:xfrm>
          <a:prstGeom prst="roundRect">
            <a:avLst>
              <a:gd name="adj" fmla="val 50000"/>
            </a:avLst>
          </a:prstGeom>
          <a:solidFill>
            <a:srgbClr val="CC9E36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lvl="0" algn="ctr" defTabSz="914400">
              <a:defRPr/>
            </a:pPr>
            <a:r>
              <a:rPr kumimoji="1" lang="zh-TW" altLang="en-US" sz="2600" b="1" dirty="0">
                <a:solidFill>
                  <a:srgbClr val="FFFFFF"/>
                </a:solidFill>
                <a:latin typeface="+mn-ea"/>
              </a:rPr>
              <a:t>文藝復興的畫作</a:t>
            </a:r>
          </a:p>
        </p:txBody>
      </p:sp>
    </p:spTree>
    <p:extLst>
      <p:ext uri="{BB962C8B-B14F-4D97-AF65-F5344CB8AC3E}">
        <p14:creationId xmlns:p14="http://schemas.microsoft.com/office/powerpoint/2010/main" val="200902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FAF0C5-499B-6A55-18D6-6FE589085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B9EE6DBA-F67D-BEB8-A872-F2855AC5B39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12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FE6462C9-F4A7-D795-0FDD-D79F7EECB6AF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C985A83-68AD-9320-76AC-D14E8A73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11</a:t>
            </a:fld>
            <a:endParaRPr 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C3B56E3-04AE-BBAF-2B9C-357249EE204C}"/>
              </a:ext>
            </a:extLst>
          </p:cNvPr>
          <p:cNvSpPr txBox="1"/>
          <p:nvPr/>
        </p:nvSpPr>
        <p:spPr>
          <a:xfrm>
            <a:off x="480102" y="5327135"/>
            <a:ext cx="409189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600" b="1" dirty="0">
                <a:latin typeface="+mj-ea"/>
                <a:ea typeface="+mj-ea"/>
              </a:rPr>
              <a:t>風格</a:t>
            </a:r>
            <a:r>
              <a:rPr lang="en-US" altLang="zh-TW" sz="2600" b="1" dirty="0">
                <a:latin typeface="+mj-ea"/>
                <a:ea typeface="+mj-ea"/>
              </a:rPr>
              <a:t>︰</a:t>
            </a:r>
          </a:p>
          <a:p>
            <a:pPr marL="457200" indent="-368300">
              <a:buFont typeface="Arial" panose="020B0604020202020204" pitchFamily="34" charset="0"/>
              <a:buChar char="•"/>
            </a:pPr>
            <a:r>
              <a:rPr lang="zh-TW" altLang="en-US" sz="2600" b="0" dirty="0">
                <a:solidFill>
                  <a:schemeClr val="tx1"/>
                </a:solidFill>
                <a:latin typeface="+mj-ea"/>
                <a:ea typeface="+mj-ea"/>
              </a:rPr>
              <a:t>色彩運用較豐富</a:t>
            </a:r>
            <a:endParaRPr lang="en-US" altLang="zh-TW" sz="2600" b="0" dirty="0">
              <a:solidFill>
                <a:schemeClr val="tx1"/>
              </a:solidFill>
              <a:latin typeface="+mj-ea"/>
              <a:ea typeface="+mj-ea"/>
            </a:endParaRPr>
          </a:p>
          <a:p>
            <a:pPr marL="457200" indent="-368300"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+mj-ea"/>
              </a:rPr>
              <a:t>人物具立體感和真實感 </a:t>
            </a:r>
            <a:r>
              <a:rPr lang="zh-TW" altLang="en-US" sz="2600" b="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73430B6-94BC-02AA-EDDB-5B619569BB0D}"/>
              </a:ext>
            </a:extLst>
          </p:cNvPr>
          <p:cNvGrpSpPr/>
          <p:nvPr/>
        </p:nvGrpSpPr>
        <p:grpSpPr>
          <a:xfrm>
            <a:off x="1001826" y="1203743"/>
            <a:ext cx="7892936" cy="4103999"/>
            <a:chOff x="1037189" y="555406"/>
            <a:chExt cx="7892936" cy="4259202"/>
          </a:xfrm>
        </p:grpSpPr>
        <p:pic>
          <p:nvPicPr>
            <p:cNvPr id="11" name="圖片 10" descr="一張含有 藝術, 油畫, 教堂, 聖地 的圖片&#10;&#10;AI 產生的內容可能不正確。">
              <a:extLst>
                <a:ext uri="{FF2B5EF4-FFF2-40B4-BE49-F238E27FC236}">
                  <a16:creationId xmlns:a16="http://schemas.microsoft.com/office/drawing/2014/main" id="{68498E35-F527-2D8E-2D3F-911F24431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189" y="578577"/>
              <a:ext cx="6799006" cy="4236031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4184481-F462-CF60-CF23-07F21AAB696E}"/>
                </a:ext>
              </a:extLst>
            </p:cNvPr>
            <p:cNvSpPr txBox="1"/>
            <p:nvPr/>
          </p:nvSpPr>
          <p:spPr>
            <a:xfrm>
              <a:off x="7025096" y="555406"/>
              <a:ext cx="1905029" cy="830997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拉斐爾的</a:t>
              </a:r>
              <a:r>
                <a:rPr lang="en-US" altLang="zh-TW" dirty="0">
                  <a:latin typeface="+mj-ea"/>
                  <a:ea typeface="+mj-ea"/>
                </a:rPr>
                <a:t>《</a:t>
              </a:r>
              <a:r>
                <a:rPr lang="zh-TW" altLang="en-US" dirty="0">
                  <a:latin typeface="+mj-ea"/>
                  <a:ea typeface="+mj-ea"/>
                </a:rPr>
                <a:t>雅典學院</a:t>
              </a:r>
              <a:r>
                <a:rPr lang="en-US" altLang="zh-TW" dirty="0">
                  <a:latin typeface="+mj-ea"/>
                  <a:ea typeface="+mj-ea"/>
                </a:rPr>
                <a:t>》</a:t>
              </a:r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A35DD6A-A1B0-6CBC-A181-DBEEB3E0919B}"/>
              </a:ext>
            </a:extLst>
          </p:cNvPr>
          <p:cNvSpPr txBox="1"/>
          <p:nvPr/>
        </p:nvSpPr>
        <p:spPr>
          <a:xfrm>
            <a:off x="3066829" y="974672"/>
            <a:ext cx="3010342" cy="472248"/>
          </a:xfrm>
          <a:prstGeom prst="roundRect">
            <a:avLst>
              <a:gd name="adj" fmla="val 50000"/>
            </a:avLst>
          </a:prstGeom>
          <a:solidFill>
            <a:srgbClr val="CC9E36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lvl="0" algn="ctr" defTabSz="914400">
              <a:defRPr/>
            </a:pPr>
            <a:r>
              <a:rPr kumimoji="1" lang="zh-TW" altLang="en-US" sz="2600" b="1" dirty="0">
                <a:solidFill>
                  <a:srgbClr val="FFFFFF"/>
                </a:solidFill>
                <a:latin typeface="+mn-ea"/>
              </a:rPr>
              <a:t>文藝復興的畫作</a:t>
            </a:r>
          </a:p>
        </p:txBody>
      </p:sp>
    </p:spTree>
    <p:extLst>
      <p:ext uri="{BB962C8B-B14F-4D97-AF65-F5344CB8AC3E}">
        <p14:creationId xmlns:p14="http://schemas.microsoft.com/office/powerpoint/2010/main" val="368125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B6BE35-C313-4006-C422-0D571D4F8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55DFACA6-9B2D-0A42-138E-EE59F8DE78FD}"/>
              </a:ext>
            </a:extLst>
          </p:cNvPr>
          <p:cNvGrpSpPr/>
          <p:nvPr/>
        </p:nvGrpSpPr>
        <p:grpSpPr>
          <a:xfrm>
            <a:off x="-58993" y="-29496"/>
            <a:ext cx="9281915" cy="6891587"/>
            <a:chOff x="-58993" y="-29496"/>
            <a:chExt cx="9281915" cy="6891587"/>
          </a:xfrm>
        </p:grpSpPr>
        <p:pic>
          <p:nvPicPr>
            <p:cNvPr id="5" name="圖片 4" descr="一張含有 團體, 舊, 彩色, 直立的 的圖片&#10;&#10;自動產生的描述">
              <a:extLst>
                <a:ext uri="{FF2B5EF4-FFF2-40B4-BE49-F238E27FC236}">
                  <a16:creationId xmlns:a16="http://schemas.microsoft.com/office/drawing/2014/main" id="{406F19FB-D3B4-7A2D-47C3-F86251AA1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86"/>
            <a:stretch/>
          </p:blipFill>
          <p:spPr>
            <a:xfrm>
              <a:off x="-58993" y="-29496"/>
              <a:ext cx="9281915" cy="68915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F2365417-DFA2-C4E9-547E-57064C4543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6535" y="98473"/>
              <a:ext cx="4922065" cy="462680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文藝復興時期的畫作</a:t>
              </a:r>
              <a:r>
                <a:rPr lang="en-US" altLang="zh-TW" dirty="0">
                  <a:latin typeface="+mj-ea"/>
                  <a:ea typeface="+mj-ea"/>
                </a:rPr>
                <a:t>《</a:t>
              </a:r>
              <a:r>
                <a:rPr lang="zh-TW" altLang="en-US" dirty="0">
                  <a:latin typeface="+mj-ea"/>
                  <a:ea typeface="+mj-ea"/>
                </a:rPr>
                <a:t>猶大之吻</a:t>
              </a:r>
              <a:r>
                <a:rPr lang="en-US" altLang="zh-TW" dirty="0">
                  <a:latin typeface="+mj-ea"/>
                  <a:ea typeface="+mj-ea"/>
                </a:rPr>
                <a:t>》</a:t>
              </a:r>
              <a:endParaRPr lang="zh-HK" altLang="en-US" dirty="0">
                <a:latin typeface="+mj-ea"/>
                <a:ea typeface="+mj-ea"/>
              </a:endParaRPr>
            </a:p>
          </p:txBody>
        </p: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53DDF86-297A-14D8-C3C2-3607D3EF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38A547-853B-C52B-90EB-E3FE32EEFECA}"/>
              </a:ext>
            </a:extLst>
          </p:cNvPr>
          <p:cNvSpPr/>
          <p:nvPr/>
        </p:nvSpPr>
        <p:spPr>
          <a:xfrm>
            <a:off x="294274" y="4708544"/>
            <a:ext cx="8335190" cy="205098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BD1BB-3BF7-5FE2-0153-F61DC290A7C0}"/>
              </a:ext>
            </a:extLst>
          </p:cNvPr>
          <p:cNvSpPr txBox="1"/>
          <p:nvPr/>
        </p:nvSpPr>
        <p:spPr>
          <a:xfrm>
            <a:off x="457220" y="4862324"/>
            <a:ext cx="42632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TW" sz="2800" b="1" dirty="0">
                <a:solidFill>
                  <a:srgbClr val="00A757"/>
                </a:solidFill>
                <a:latin typeface="+mj-ea"/>
                <a:ea typeface="+mj-ea"/>
              </a:rPr>
              <a:t>2  </a:t>
            </a:r>
            <a:r>
              <a:rPr kumimoji="1" lang="zh-TW" altLang="en-US" sz="2800" b="1" dirty="0">
                <a:solidFill>
                  <a:srgbClr val="00A757"/>
                </a:solidFill>
                <a:latin typeface="+mj-ea"/>
                <a:ea typeface="+mj-ea"/>
              </a:rPr>
              <a:t>復興古典</a:t>
            </a:r>
            <a:endParaRPr kumimoji="1" lang="en-HK" altLang="zh-HK" sz="2800" b="1" dirty="0">
              <a:solidFill>
                <a:srgbClr val="00A757"/>
              </a:solidFill>
              <a:latin typeface="+mj-ea"/>
              <a:ea typeface="+mj-ea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04985F44-CC44-6402-05F4-B3604F28C755}"/>
              </a:ext>
            </a:extLst>
          </p:cNvPr>
          <p:cNvSpPr txBox="1">
            <a:spLocks/>
          </p:cNvSpPr>
          <p:nvPr/>
        </p:nvSpPr>
        <p:spPr>
          <a:xfrm>
            <a:off x="485040" y="5311801"/>
            <a:ext cx="8128000" cy="1821011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Times New Roman" panose="02020603050405020304" pitchFamily="18" charset="0"/>
              </a:rPr>
              <a:t>文藝復興時期的思想家、藝術家從事文藝創作時，都以發揚古典文明為號召，在學習古希臘、古羅馬文明之外，也加入具有新時代特色的內涵。</a:t>
            </a:r>
          </a:p>
          <a:p>
            <a:pPr>
              <a:lnSpc>
                <a:spcPct val="100000"/>
              </a:lnSpc>
            </a:pPr>
            <a:endParaRPr lang="zh-TW" altLang="en-US" sz="26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804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D58A2E-3D11-5219-E4F6-D50F297A0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C0C162F7-76B3-48CD-0464-B32DD813F4A6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13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D2D6BD7-092D-A646-0441-7665CCD2E189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373AF85-638C-0F2C-A6DF-D574F069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1A1B8F83-A338-59EF-FC9D-CE6A0B632EB9}"/>
              </a:ext>
            </a:extLst>
          </p:cNvPr>
          <p:cNvSpPr txBox="1">
            <a:spLocks/>
          </p:cNvSpPr>
          <p:nvPr/>
        </p:nvSpPr>
        <p:spPr>
          <a:xfrm>
            <a:off x="500445" y="825550"/>
            <a:ext cx="8128000" cy="1292662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Times New Roman" panose="02020603050405020304" pitchFamily="18" charset="0"/>
              </a:rPr>
              <a:t>建築方面，文藝復興時期的建築除了仿傚古希臘、古羅馬的藝術外，也創造了很多新式建築，例如具有高大的圓柱和圓屋頂。</a:t>
            </a:r>
            <a:endParaRPr lang="zh-TW" altLang="en-US" sz="26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52CD9E8-73DE-F8D3-D4B4-A6D78A6E023F}"/>
              </a:ext>
            </a:extLst>
          </p:cNvPr>
          <p:cNvGrpSpPr/>
          <p:nvPr/>
        </p:nvGrpSpPr>
        <p:grpSpPr>
          <a:xfrm>
            <a:off x="188714" y="2157640"/>
            <a:ext cx="8737076" cy="4198913"/>
            <a:chOff x="188714" y="2054404"/>
            <a:chExt cx="8737076" cy="4198913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CDBFA504-9A2C-6D3A-1339-69181F56C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4" b="7374"/>
            <a:stretch/>
          </p:blipFill>
          <p:spPr>
            <a:xfrm>
              <a:off x="203100" y="2069152"/>
              <a:ext cx="8722690" cy="4184165"/>
            </a:xfrm>
            <a:prstGeom prst="roundRect">
              <a:avLst>
                <a:gd name="adj" fmla="val 577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A8AA210D-0DD1-42A6-480E-C3B5332138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714" y="2054404"/>
              <a:ext cx="3592689" cy="830997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建於文藝復興時期的佛羅倫斯聖母百花大教堂</a:t>
              </a:r>
              <a:endParaRPr lang="zh-HK" altLang="en-US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74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550D98-0857-F967-71D9-C9E7A9A52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680AD8C-392D-7E55-3D15-99A11EA3CA97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13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C821694-6F31-EBDE-B057-ABD16D658013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AB7586F-E3EF-3F19-6D06-FF94518F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A9ED984-260E-94C9-800F-1F55397A4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4" b="7374"/>
          <a:stretch/>
        </p:blipFill>
        <p:spPr>
          <a:xfrm>
            <a:off x="203100" y="2172388"/>
            <a:ext cx="8722690" cy="4184165"/>
          </a:xfrm>
          <a:prstGeom prst="roundRect">
            <a:avLst>
              <a:gd name="adj" fmla="val 577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0AB40CE7-63AA-2573-A3C2-DCD5CDE99DEB}"/>
              </a:ext>
            </a:extLst>
          </p:cNvPr>
          <p:cNvGrpSpPr/>
          <p:nvPr/>
        </p:nvGrpSpPr>
        <p:grpSpPr>
          <a:xfrm>
            <a:off x="483682" y="889735"/>
            <a:ext cx="6379865" cy="1813280"/>
            <a:chOff x="615295" y="1934678"/>
            <a:chExt cx="6379865" cy="1813280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CB4067A9-080E-13B9-1A06-2BD1F797601D}"/>
                </a:ext>
              </a:extLst>
            </p:cNvPr>
            <p:cNvSpPr/>
            <p:nvPr/>
          </p:nvSpPr>
          <p:spPr>
            <a:xfrm>
              <a:off x="615295" y="2368500"/>
              <a:ext cx="6379865" cy="1379458"/>
            </a:xfrm>
            <a:prstGeom prst="roundRect">
              <a:avLst>
                <a:gd name="adj" fmla="val 7542"/>
              </a:avLst>
            </a:prstGeom>
            <a:solidFill>
              <a:schemeClr val="bg1"/>
            </a:solidFill>
            <a:ln w="25400">
              <a:solidFill>
                <a:srgbClr val="19A8D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l" defTabSz="457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7025D583-5578-B6C1-CEE2-FCB0193E2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145" y="1934678"/>
              <a:ext cx="1308100" cy="355600"/>
            </a:xfrm>
            <a:prstGeom prst="rect">
              <a:avLst/>
            </a:prstGeom>
          </p:spPr>
        </p:pic>
        <p:sp>
          <p:nvSpPr>
            <p:cNvPr id="8" name="文字版面配置區 1">
              <a:extLst>
                <a:ext uri="{FF2B5EF4-FFF2-40B4-BE49-F238E27FC236}">
                  <a16:creationId xmlns:a16="http://schemas.microsoft.com/office/drawing/2014/main" id="{05D7FEFC-44D8-9F2C-EE30-94AF35B11BBE}"/>
                </a:ext>
              </a:extLst>
            </p:cNvPr>
            <p:cNvSpPr txBox="1">
              <a:spLocks/>
            </p:cNvSpPr>
            <p:nvPr/>
          </p:nvSpPr>
          <p:spPr>
            <a:xfrm>
              <a:off x="795893" y="2572348"/>
              <a:ext cx="6155023" cy="492443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9A8D2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試指出聖母百花大教堂屋頂的建築特色。</a:t>
              </a:r>
            </a:p>
          </p:txBody>
        </p:sp>
      </p:grpSp>
      <p:sp>
        <p:nvSpPr>
          <p:cNvPr id="11" name="文字版面配置區 1">
            <a:extLst>
              <a:ext uri="{FF2B5EF4-FFF2-40B4-BE49-F238E27FC236}">
                <a16:creationId xmlns:a16="http://schemas.microsoft.com/office/drawing/2014/main" id="{944F581E-F594-B9AB-E175-AA61F027FE2B}"/>
              </a:ext>
            </a:extLst>
          </p:cNvPr>
          <p:cNvSpPr txBox="1">
            <a:spLocks/>
          </p:cNvSpPr>
          <p:nvPr/>
        </p:nvSpPr>
        <p:spPr>
          <a:xfrm>
            <a:off x="693776" y="2004598"/>
            <a:ext cx="1491582" cy="49244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2600" dirty="0">
                <a:solidFill>
                  <a:srgbClr val="FF0000"/>
                </a:solidFill>
                <a:latin typeface="+mn-ea"/>
              </a:rPr>
              <a:t>圓屋頂。</a:t>
            </a:r>
            <a:endParaRPr lang="zh-HK" altLang="en-US" sz="26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2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版面配置區 5">
            <a:extLst>
              <a:ext uri="{FF2B5EF4-FFF2-40B4-BE49-F238E27FC236}">
                <a16:creationId xmlns:a16="http://schemas.microsoft.com/office/drawing/2014/main" id="{5D42A3C1-EE5B-C21A-08AF-097404BBAA46}"/>
              </a:ext>
            </a:extLst>
          </p:cNvPr>
          <p:cNvSpPr txBox="1">
            <a:spLocks/>
          </p:cNvSpPr>
          <p:nvPr/>
        </p:nvSpPr>
        <p:spPr>
          <a:xfrm>
            <a:off x="257631" y="851039"/>
            <a:ext cx="8637131" cy="5033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b="1" dirty="0">
                <a:solidFill>
                  <a:srgbClr val="F9AC1A"/>
                </a:solidFill>
                <a:latin typeface="+mj-ea"/>
                <a:ea typeface="+mj-ea"/>
              </a:rPr>
              <a:t>中古時代與文藝復興的建築</a:t>
            </a:r>
            <a:endParaRPr lang="zh-HK" altLang="en-US" dirty="0">
              <a:solidFill>
                <a:srgbClr val="F9AC1A"/>
              </a:solidFill>
              <a:latin typeface="+mj-ea"/>
              <a:ea typeface="+mj-ea"/>
            </a:endParaRPr>
          </a:p>
        </p:txBody>
      </p:sp>
      <p:graphicFrame>
        <p:nvGraphicFramePr>
          <p:cNvPr id="2" name="表格 12">
            <a:extLst>
              <a:ext uri="{FF2B5EF4-FFF2-40B4-BE49-F238E27FC236}">
                <a16:creationId xmlns:a16="http://schemas.microsoft.com/office/drawing/2014/main" id="{262CB36F-E1DD-EE35-3244-46890750B985}"/>
              </a:ext>
            </a:extLst>
          </p:cNvPr>
          <p:cNvGraphicFramePr>
            <a:graphicFrameLocks noGrp="1"/>
          </p:cNvGraphicFramePr>
          <p:nvPr/>
        </p:nvGraphicFramePr>
        <p:xfrm>
          <a:off x="323527" y="4095479"/>
          <a:ext cx="8571234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976">
                  <a:extLst>
                    <a:ext uri="{9D8B030D-6E8A-4147-A177-3AD203B41FA5}">
                      <a16:colId xmlns:a16="http://schemas.microsoft.com/office/drawing/2014/main" val="2341801907"/>
                    </a:ext>
                  </a:extLst>
                </a:gridCol>
                <a:gridCol w="3720629">
                  <a:extLst>
                    <a:ext uri="{9D8B030D-6E8A-4147-A177-3AD203B41FA5}">
                      <a16:colId xmlns:a16="http://schemas.microsoft.com/office/drawing/2014/main" val="2681406424"/>
                    </a:ext>
                  </a:extLst>
                </a:gridCol>
                <a:gridCol w="3720629">
                  <a:extLst>
                    <a:ext uri="{9D8B030D-6E8A-4147-A177-3AD203B41FA5}">
                      <a16:colId xmlns:a16="http://schemas.microsoft.com/office/drawing/2014/main" val="1770743797"/>
                    </a:ext>
                  </a:extLst>
                </a:gridCol>
              </a:tblGrid>
              <a:tr h="388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HK" altLang="en-US" sz="2400" b="0" kern="100" dirty="0">
                        <a:solidFill>
                          <a:srgbClr val="00206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中古時代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標楷體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9E3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文藝復興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標楷體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9E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161043"/>
                  </a:ext>
                </a:extLst>
              </a:tr>
              <a:tr h="270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拱門</a:t>
                      </a:r>
                      <a:endParaRPr lang="zh-HK" altLang="en-US" sz="2400" b="0" kern="100" dirty="0">
                        <a:solidFill>
                          <a:srgbClr val="00206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尖形拱門</a:t>
                      </a:r>
                      <a:endParaRPr lang="zh-HK" altLang="en-US" sz="2400" b="0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古羅馬或拱門</a:t>
                      </a:r>
                      <a:endParaRPr lang="zh-HK" altLang="en-US" sz="2400" b="0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909547"/>
                  </a:ext>
                </a:extLst>
              </a:tr>
              <a:tr h="270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屋頂</a:t>
                      </a:r>
                      <a:endParaRPr lang="zh-HK" altLang="en-US" sz="2400" b="0" kern="100" dirty="0">
                        <a:solidFill>
                          <a:srgbClr val="00206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高高的尖塔</a:t>
                      </a:r>
                      <a:endParaRPr lang="zh-HK" altLang="en-US" sz="2400" b="0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圓屋頂</a:t>
                      </a:r>
                      <a:endParaRPr lang="zh-HK" altLang="en-US" sz="2400" b="0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186804"/>
                  </a:ext>
                </a:extLst>
              </a:tr>
              <a:tr h="270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花窗</a:t>
                      </a:r>
                      <a:endParaRPr lang="zh-HK" altLang="en-US" sz="2400" b="0" kern="100" dirty="0">
                        <a:solidFill>
                          <a:srgbClr val="00206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彩色玻璃鑲成花窗</a:t>
                      </a:r>
                      <a:endParaRPr lang="zh-HK" altLang="en-US" sz="2400" b="0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沒有</a:t>
                      </a:r>
                      <a:endParaRPr lang="zh-HK" altLang="en-US" sz="2400" b="0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375593"/>
                  </a:ext>
                </a:extLst>
              </a:tr>
              <a:tr h="3773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圓柱</a:t>
                      </a:r>
                      <a:endParaRPr lang="zh-HK" altLang="en-US" sz="2400" b="0" kern="100" dirty="0">
                        <a:solidFill>
                          <a:srgbClr val="00206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沒有</a:t>
                      </a:r>
                      <a:endParaRPr lang="zh-HK" altLang="en-US" sz="2400" b="0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kern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有</a:t>
                      </a:r>
                      <a:endParaRPr lang="zh-HK" altLang="en-US" sz="2400" b="0" kern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614769"/>
                  </a:ext>
                </a:extLst>
              </a:tr>
            </a:tbl>
          </a:graphicData>
        </a:graphic>
      </p:graphicFrame>
      <p:pic>
        <p:nvPicPr>
          <p:cNvPr id="4" name="圖片 18">
            <a:extLst>
              <a:ext uri="{FF2B5EF4-FFF2-40B4-BE49-F238E27FC236}">
                <a16:creationId xmlns:a16="http://schemas.microsoft.com/office/drawing/2014/main" id="{C7B0C7B4-F489-9701-8CB7-B3E259246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r="3384" b="6328"/>
          <a:stretch>
            <a:fillRect/>
          </a:stretch>
        </p:blipFill>
        <p:spPr>
          <a:xfrm>
            <a:off x="1715905" y="1550353"/>
            <a:ext cx="3236781" cy="2444441"/>
          </a:xfrm>
          <a:prstGeom prst="rect">
            <a:avLst/>
          </a:prstGeom>
        </p:spPr>
      </p:pic>
      <p:pic>
        <p:nvPicPr>
          <p:cNvPr id="7" name="圖片 17">
            <a:extLst>
              <a:ext uri="{FF2B5EF4-FFF2-40B4-BE49-F238E27FC236}">
                <a16:creationId xmlns:a16="http://schemas.microsoft.com/office/drawing/2014/main" id="{A89B1901-9204-D13E-E3DB-29CC86DBD9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1456" r="10896"/>
          <a:stretch>
            <a:fillRect/>
          </a:stretch>
        </p:blipFill>
        <p:spPr>
          <a:xfrm>
            <a:off x="5514715" y="1550353"/>
            <a:ext cx="2909980" cy="2444441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70917D2-937C-0236-B42E-92FFA3D67C0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13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8" name="文字版面配置區 1">
            <a:extLst>
              <a:ext uri="{FF2B5EF4-FFF2-40B4-BE49-F238E27FC236}">
                <a16:creationId xmlns:a16="http://schemas.microsoft.com/office/drawing/2014/main" id="{BDD061EC-8BD6-EF8F-5402-4934ECC6381F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9" name="投影片編號版面配置區 2">
            <a:extLst>
              <a:ext uri="{FF2B5EF4-FFF2-40B4-BE49-F238E27FC236}">
                <a16:creationId xmlns:a16="http://schemas.microsoft.com/office/drawing/2014/main" id="{78A3AE82-47A3-BB66-B907-FE9B8ACB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2000" cy="360000"/>
          </a:xfrm>
        </p:spPr>
        <p:txBody>
          <a:bodyPr/>
          <a:lstStyle/>
          <a:p>
            <a:fld id="{7C7FE576-22B0-C848-8E59-20AED19FB33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4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09EE29-5D6E-1E67-7FB9-958081346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788FF058-BE7D-B4E4-BAAB-95F30EACCC6F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13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C62B73F-2C5E-F16D-120D-6BC826276B3B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E36C316-A68E-9D5B-9ADC-00EAE4C0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16</a:t>
            </a:fld>
            <a:endParaRPr lang="en-US"/>
          </a:p>
        </p:txBody>
      </p:sp>
      <p:pic>
        <p:nvPicPr>
          <p:cNvPr id="5" name="圖片 4" descr="一張含有 戶外, 天空, 中世紀建築, 建築 的圖片&#10;&#10;AI 產生的內容可能不正確。">
            <a:hlinkClick r:id="rId3"/>
            <a:extLst>
              <a:ext uri="{FF2B5EF4-FFF2-40B4-BE49-F238E27FC236}">
                <a16:creationId xmlns:a16="http://schemas.microsoft.com/office/drawing/2014/main" id="{C750F060-858D-D345-3372-3513E4E16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577362"/>
            <a:ext cx="9156466" cy="5148000"/>
          </a:xfrm>
          <a:prstGeom prst="rect">
            <a:avLst/>
          </a:prstGeom>
        </p:spPr>
      </p:pic>
      <p:pic>
        <p:nvPicPr>
          <p:cNvPr id="13" name="圖片 12">
            <a:hlinkClick r:id="rId3"/>
            <a:extLst>
              <a:ext uri="{FF2B5EF4-FFF2-40B4-BE49-F238E27FC236}">
                <a16:creationId xmlns:a16="http://schemas.microsoft.com/office/drawing/2014/main" id="{EE73D0A2-19C2-B2BE-7BB9-119B4DF62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544" y="763387"/>
            <a:ext cx="725487" cy="725487"/>
          </a:xfrm>
          <a:prstGeom prst="rect">
            <a:avLst/>
          </a:prstGeom>
        </p:spPr>
      </p:pic>
      <p:sp>
        <p:nvSpPr>
          <p:cNvPr id="14" name="文字方塊 19">
            <a:extLst>
              <a:ext uri="{FF2B5EF4-FFF2-40B4-BE49-F238E27FC236}">
                <a16:creationId xmlns:a16="http://schemas.microsoft.com/office/drawing/2014/main" id="{B5DF1CC0-18B0-50C0-147A-72B18E2A9B1F}"/>
              </a:ext>
            </a:extLst>
          </p:cNvPr>
          <p:cNvSpPr txBox="1"/>
          <p:nvPr/>
        </p:nvSpPr>
        <p:spPr>
          <a:xfrm>
            <a:off x="0" y="1081750"/>
            <a:ext cx="3364992" cy="369332"/>
          </a:xfrm>
          <a:prstGeom prst="rect">
            <a:avLst/>
          </a:prstGeom>
          <a:solidFill>
            <a:srgbClr val="CFC3D7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kumimoji="1" lang="en-HK" altLang="zh-HK" b="1" dirty="0">
                <a:latin typeface="+mn-ea"/>
              </a:rPr>
              <a:t>YouTube</a:t>
            </a:r>
            <a:r>
              <a:rPr kumimoji="1" lang="zh-HK" altLang="en-US" b="1" dirty="0">
                <a:latin typeface="+mn-ea"/>
              </a:rPr>
              <a:t>影片</a:t>
            </a:r>
            <a:r>
              <a:rPr kumimoji="1" lang="en-US" altLang="zh-HK" b="1" dirty="0">
                <a:latin typeface="+mn-ea"/>
              </a:rPr>
              <a:t>︰</a:t>
            </a:r>
            <a:r>
              <a:rPr kumimoji="1" lang="zh-HK" altLang="en-US" dirty="0">
                <a:latin typeface="+mn-ea"/>
              </a:rPr>
              <a:t>米蘭主教座堂</a:t>
            </a:r>
          </a:p>
        </p:txBody>
      </p:sp>
    </p:spTree>
    <p:extLst>
      <p:ext uri="{BB962C8B-B14F-4D97-AF65-F5344CB8AC3E}">
        <p14:creationId xmlns:p14="http://schemas.microsoft.com/office/powerpoint/2010/main" val="386790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F011F798-64EA-7E53-723C-A5AAECE6D36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9144001" cy="6852874"/>
            <a:chOff x="-1" y="0"/>
            <a:chExt cx="9144001" cy="6852874"/>
          </a:xfrm>
        </p:grpSpPr>
        <p:pic>
          <p:nvPicPr>
            <p:cNvPr id="7" name="圖片 6" descr="一張含有 雕像, 建築, 胸部, 博物館 的圖片&#10;&#10;AI 產生的內容可能不正確。">
              <a:extLst>
                <a:ext uri="{FF2B5EF4-FFF2-40B4-BE49-F238E27FC236}">
                  <a16:creationId xmlns:a16="http://schemas.microsoft.com/office/drawing/2014/main" id="{E9D4196D-11C4-D9CB-6A2A-02AC3EEE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4" t="1882" r="7557" b="1792"/>
            <a:stretch>
              <a:fillRect/>
            </a:stretch>
          </p:blipFill>
          <p:spPr>
            <a:xfrm>
              <a:off x="-1" y="0"/>
              <a:ext cx="9138601" cy="6852874"/>
            </a:xfrm>
            <a:prstGeom prst="rect">
              <a:avLst/>
            </a:prstGeom>
          </p:spPr>
        </p:pic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5109723B-3778-662D-C76E-8DFF7DA1948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663889" y="79082"/>
              <a:ext cx="3480111" cy="461665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米開朗基羅的</a:t>
              </a:r>
              <a:r>
                <a:rPr lang="en-US" altLang="zh-TW" dirty="0">
                  <a:latin typeface="+mj-ea"/>
                  <a:ea typeface="+mj-ea"/>
                </a:rPr>
                <a:t>《</a:t>
              </a:r>
              <a:r>
                <a:rPr lang="zh-TW" altLang="en-US" dirty="0">
                  <a:latin typeface="+mj-ea"/>
                  <a:ea typeface="+mj-ea"/>
                </a:rPr>
                <a:t>大衛像</a:t>
              </a:r>
              <a:r>
                <a:rPr lang="en-US" altLang="zh-TW" dirty="0">
                  <a:latin typeface="+mj-ea"/>
                  <a:ea typeface="+mj-ea"/>
                </a:rPr>
                <a:t>》</a:t>
              </a:r>
              <a:endParaRPr lang="zh-HK" altLang="en-US" dirty="0">
                <a:latin typeface="+mj-ea"/>
                <a:ea typeface="+mj-ea"/>
              </a:endParaRPr>
            </a:p>
          </p:txBody>
        </p: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2BE2F1F-2045-A4D4-B862-10468685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9D0C562-7407-0264-2536-8FD21D2DF5A9}"/>
              </a:ext>
            </a:extLst>
          </p:cNvPr>
          <p:cNvSpPr/>
          <p:nvPr/>
        </p:nvSpPr>
        <p:spPr>
          <a:xfrm>
            <a:off x="5400138" y="1178834"/>
            <a:ext cx="3567766" cy="446979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DDE4CBF-ADCE-0119-7A16-9F2AF06EF82F}"/>
              </a:ext>
            </a:extLst>
          </p:cNvPr>
          <p:cNvSpPr txBox="1"/>
          <p:nvPr/>
        </p:nvSpPr>
        <p:spPr>
          <a:xfrm>
            <a:off x="6226957" y="1321708"/>
            <a:ext cx="1859495" cy="472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 defTabSz="914400">
              <a:defRPr/>
            </a:pPr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雕刻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E65146D-88C0-623F-BC1E-6CC48A6FBEEE}"/>
              </a:ext>
            </a:extLst>
          </p:cNvPr>
          <p:cNvSpPr txBox="1"/>
          <p:nvPr/>
        </p:nvSpPr>
        <p:spPr>
          <a:xfrm>
            <a:off x="5494543" y="2532599"/>
            <a:ext cx="3184113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2600" b="0" dirty="0">
                <a:solidFill>
                  <a:schemeClr val="tx1"/>
                </a:solidFill>
                <a:latin typeface="+mj-ea"/>
                <a:ea typeface="+mj-ea"/>
              </a:rPr>
              <a:t>大多裝飾在建築上</a:t>
            </a:r>
            <a:endParaRPr lang="zh-HK" altLang="en-US" sz="2600" b="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39DD421-9BD6-1F5E-6F03-55A95C8EAE9C}"/>
              </a:ext>
            </a:extLst>
          </p:cNvPr>
          <p:cNvSpPr txBox="1"/>
          <p:nvPr/>
        </p:nvSpPr>
        <p:spPr>
          <a:xfrm>
            <a:off x="5578009" y="4223271"/>
            <a:ext cx="3184113" cy="12926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2600" b="0" dirty="0">
                <a:solidFill>
                  <a:schemeClr val="tx1"/>
                </a:solidFill>
                <a:latin typeface="+mj-ea"/>
                <a:ea typeface="+mj-ea"/>
              </a:rPr>
              <a:t>古希臘、古羅馬時代所盛行的獨立性雕像再次成為主流</a:t>
            </a:r>
            <a:endParaRPr lang="zh-HK" altLang="en-US" sz="2600" b="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9A6330F-A5A8-3E7A-F58B-D97194BE6ED0}"/>
              </a:ext>
            </a:extLst>
          </p:cNvPr>
          <p:cNvSpPr txBox="1"/>
          <p:nvPr/>
        </p:nvSpPr>
        <p:spPr>
          <a:xfrm>
            <a:off x="5783069" y="1899959"/>
            <a:ext cx="2747270" cy="472248"/>
          </a:xfrm>
          <a:prstGeom prst="roundRect">
            <a:avLst>
              <a:gd name="adj" fmla="val 50000"/>
            </a:avLst>
          </a:prstGeom>
          <a:solidFill>
            <a:srgbClr val="CC9E36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lvl="0" algn="ctr" defTabSz="914400">
              <a:defRPr/>
            </a:pPr>
            <a:r>
              <a:rPr kumimoji="1" lang="zh-TW" altLang="en-US" sz="2600" b="1" dirty="0">
                <a:solidFill>
                  <a:srgbClr val="FFFFFF"/>
                </a:solidFill>
                <a:latin typeface="+mn-ea"/>
              </a:rPr>
              <a:t>中古時代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C2383D6-0C70-CA64-D506-27294893E9E5}"/>
              </a:ext>
            </a:extLst>
          </p:cNvPr>
          <p:cNvSpPr txBox="1"/>
          <p:nvPr/>
        </p:nvSpPr>
        <p:spPr>
          <a:xfrm>
            <a:off x="5767284" y="3627016"/>
            <a:ext cx="2833473" cy="472248"/>
          </a:xfrm>
          <a:prstGeom prst="roundRect">
            <a:avLst>
              <a:gd name="adj" fmla="val 50000"/>
            </a:avLst>
          </a:prstGeom>
          <a:solidFill>
            <a:srgbClr val="CC9E36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lvl="0" algn="ctr" defTabSz="914400">
              <a:defRPr/>
            </a:pPr>
            <a:r>
              <a:rPr kumimoji="1" lang="zh-TW" altLang="en-US" sz="2600" b="1" dirty="0">
                <a:solidFill>
                  <a:srgbClr val="FFFFFF"/>
                </a:solidFill>
                <a:latin typeface="+mn-ea"/>
              </a:rPr>
              <a:t>文藝復興時期</a:t>
            </a:r>
          </a:p>
        </p:txBody>
      </p:sp>
    </p:spTree>
    <p:extLst>
      <p:ext uri="{BB962C8B-B14F-4D97-AF65-F5344CB8AC3E}">
        <p14:creationId xmlns:p14="http://schemas.microsoft.com/office/powerpoint/2010/main" val="144909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6" grpId="0"/>
      <p:bldP spid="22" grpId="0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BB35A0-81B6-C971-5467-8669DB229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3B436DC-BCA5-C405-24EE-607E4ED279B0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19B90FA-2F2A-4269-C5A6-B28C678F6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58500F1-1B8A-2DC4-1BC8-559CB27B3B0D}"/>
              </a:ext>
            </a:extLst>
          </p:cNvPr>
          <p:cNvGrpSpPr/>
          <p:nvPr/>
        </p:nvGrpSpPr>
        <p:grpSpPr>
          <a:xfrm>
            <a:off x="-59959" y="0"/>
            <a:ext cx="9263917" cy="6947599"/>
            <a:chOff x="-90811" y="212553"/>
            <a:chExt cx="9263917" cy="6973872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2BB8DA6A-AD16-67E9-DAD1-28D899332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0811" y="212553"/>
              <a:ext cx="9263917" cy="69738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Text Box 9">
              <a:extLst>
                <a:ext uri="{FF2B5EF4-FFF2-40B4-BE49-F238E27FC236}">
                  <a16:creationId xmlns:a16="http://schemas.microsoft.com/office/drawing/2014/main" id="{43B87E9F-8F69-ACF9-9605-D3C12FABF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0852" y="6447250"/>
              <a:ext cx="5659515" cy="463411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>
                  <a:latin typeface="+mj-ea"/>
                  <a:ea typeface="+mj-ea"/>
                </a:defRPr>
              </a:lvl1pPr>
            </a:lstStyle>
            <a:p>
              <a:r>
                <a:rPr lang="zh-TW" altLang="en-US" dirty="0"/>
                <a:t>法國理姆斯大教堂的</a:t>
              </a:r>
              <a:r>
                <a:rPr lang="en-US" altLang="zh-TW" dirty="0"/>
                <a:t>《</a:t>
              </a:r>
              <a:r>
                <a:rPr lang="zh-TW" altLang="en-US" dirty="0"/>
                <a:t>聖母拜訪</a:t>
              </a:r>
              <a:r>
                <a:rPr lang="en-US" altLang="zh-TW" dirty="0"/>
                <a:t>》</a:t>
              </a:r>
              <a:r>
                <a:rPr lang="zh-TW" altLang="en-US" dirty="0"/>
                <a:t>雕刻</a:t>
              </a:r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7581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2A147-26C0-A878-AB25-95B5C9CD8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11B3E39-ADBA-3A3C-3687-D8FC45D2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F70B6A0-886F-6DBE-88E6-27731814C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263" y="4360167"/>
            <a:ext cx="725487" cy="725487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6B97E05-4557-4FB5-05F0-315265365F22}"/>
              </a:ext>
            </a:extLst>
          </p:cNvPr>
          <p:cNvSpPr txBox="1"/>
          <p:nvPr/>
        </p:nvSpPr>
        <p:spPr>
          <a:xfrm>
            <a:off x="391212" y="1013480"/>
            <a:ext cx="2798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TW" sz="2800" b="1" dirty="0">
                <a:solidFill>
                  <a:srgbClr val="00A757"/>
                </a:solidFill>
                <a:latin typeface="+mj-ea"/>
                <a:ea typeface="+mj-ea"/>
              </a:rPr>
              <a:t>3  </a:t>
            </a:r>
            <a:r>
              <a:rPr kumimoji="1" lang="zh-TW" altLang="en-US" sz="2800" b="1" dirty="0">
                <a:solidFill>
                  <a:srgbClr val="00A757"/>
                </a:solidFill>
                <a:latin typeface="+mj-ea"/>
                <a:ea typeface="+mj-ea"/>
              </a:rPr>
              <a:t>提倡個人奮鬥</a:t>
            </a:r>
            <a:endParaRPr kumimoji="1" lang="en-HK" altLang="zh-HK" sz="2800" b="1" dirty="0">
              <a:solidFill>
                <a:srgbClr val="00A757"/>
              </a:solidFill>
              <a:latin typeface="+mj-ea"/>
              <a:ea typeface="+mj-ea"/>
            </a:endParaRPr>
          </a:p>
        </p:txBody>
      </p:sp>
      <p:sp>
        <p:nvSpPr>
          <p:cNvPr id="13" name="文字版面配置區 4">
            <a:extLst>
              <a:ext uri="{FF2B5EF4-FFF2-40B4-BE49-F238E27FC236}">
                <a16:creationId xmlns:a16="http://schemas.microsoft.com/office/drawing/2014/main" id="{7C13EC75-112E-EE71-51C8-727249AB8915}"/>
              </a:ext>
            </a:extLst>
          </p:cNvPr>
          <p:cNvSpPr txBox="1">
            <a:spLocks/>
          </p:cNvSpPr>
          <p:nvPr/>
        </p:nvSpPr>
        <p:spPr>
          <a:xfrm>
            <a:off x="391212" y="1721366"/>
            <a:ext cx="4734241" cy="12926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Times New Roman" panose="02020603050405020304" pitchFamily="18" charset="0"/>
              </a:rPr>
              <a:t>文藝復興鼓勵個人奮鬥，提倡言論和創作自由，反對各種不合理制度對人們思想的束縛。</a:t>
            </a:r>
            <a:endParaRPr lang="zh-TW" altLang="en-US" sz="26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8" name="文字版面配置區 1">
            <a:extLst>
              <a:ext uri="{FF2B5EF4-FFF2-40B4-BE49-F238E27FC236}">
                <a16:creationId xmlns:a16="http://schemas.microsoft.com/office/drawing/2014/main" id="{60E75D5E-0B7B-CCFB-3F08-4FF365FA6D75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15" name="文字版面配置區 4">
            <a:extLst>
              <a:ext uri="{FF2B5EF4-FFF2-40B4-BE49-F238E27FC236}">
                <a16:creationId xmlns:a16="http://schemas.microsoft.com/office/drawing/2014/main" id="{3F80C1F5-CFFF-D006-74C8-44662F3CC88B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14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637BAE15-5CCC-366B-A6F8-1F2B81372A08}"/>
              </a:ext>
            </a:extLst>
          </p:cNvPr>
          <p:cNvGrpSpPr/>
          <p:nvPr/>
        </p:nvGrpSpPr>
        <p:grpSpPr>
          <a:xfrm>
            <a:off x="1598317" y="20031"/>
            <a:ext cx="7540283" cy="6818095"/>
            <a:chOff x="1603717" y="25836"/>
            <a:chExt cx="7540283" cy="6818095"/>
          </a:xfrm>
        </p:grpSpPr>
        <p:pic>
          <p:nvPicPr>
            <p:cNvPr id="4" name="MindVideo_20260129182117_418">
              <a:hlinkClick r:id="" action="ppaction://media"/>
              <a:extLst>
                <a:ext uri="{FF2B5EF4-FFF2-40B4-BE49-F238E27FC236}">
                  <a16:creationId xmlns:a16="http://schemas.microsoft.com/office/drawing/2014/main" id="{69EA6F20-895F-DF2B-DF40-92DF37907EF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5394048" y="25836"/>
              <a:ext cx="3749952" cy="6818095"/>
            </a:xfrm>
            <a:prstGeom prst="rect">
              <a:avLst/>
            </a:prstGeom>
          </p:spPr>
        </p:pic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CEBE8DE1-4037-8A41-75E0-B11141051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717" y="5292545"/>
              <a:ext cx="3771900" cy="1200329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塞萬提斯創作的</a:t>
              </a:r>
              <a:r>
                <a:rPr lang="en-US" altLang="zh-TW" dirty="0">
                  <a:latin typeface="+mj-ea"/>
                  <a:ea typeface="+mj-ea"/>
                </a:rPr>
                <a:t>《</a:t>
              </a:r>
              <a:r>
                <a:rPr lang="zh-TW" altLang="en-US" dirty="0">
                  <a:latin typeface="+mj-ea"/>
                  <a:ea typeface="+mj-ea"/>
                </a:rPr>
                <a:t>唐吉訶德</a:t>
              </a:r>
              <a:r>
                <a:rPr lang="en-US" altLang="zh-TW" dirty="0">
                  <a:latin typeface="+mj-ea"/>
                  <a:ea typeface="+mj-ea"/>
                </a:rPr>
                <a:t>》</a:t>
              </a:r>
              <a:r>
                <a:rPr lang="zh-TW" altLang="en-US" dirty="0">
                  <a:latin typeface="+mj-ea"/>
                  <a:ea typeface="+mj-ea"/>
                </a:rPr>
                <a:t>諷刺封建社會和騎士階級，同情民眾的困苦。</a:t>
              </a:r>
              <a:endParaRPr lang="zh-HK" altLang="en-US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82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>
            <a:extLst>
              <a:ext uri="{FF2B5EF4-FFF2-40B4-BE49-F238E27FC236}">
                <a16:creationId xmlns:a16="http://schemas.microsoft.com/office/drawing/2014/main" id="{9559014B-61D1-9BD8-4448-9AF1E18F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84" y="2667803"/>
            <a:ext cx="6908631" cy="784830"/>
          </a:xfrm>
        </p:spPr>
        <p:txBody>
          <a:bodyPr>
            <a:spAutoFit/>
          </a:bodyPr>
          <a:lstStyle/>
          <a:p>
            <a:pPr algn="ctr"/>
            <a:r>
              <a:rPr lang="en-US" altLang="zh-TW" sz="5000" b="1" dirty="0">
                <a:solidFill>
                  <a:schemeClr val="bg1"/>
                </a:solidFill>
                <a:latin typeface="+mj-ea"/>
              </a:rPr>
              <a:t>iii. </a:t>
            </a:r>
            <a:r>
              <a:rPr lang="zh-TW" altLang="en-US" sz="5000" b="1" dirty="0">
                <a:solidFill>
                  <a:schemeClr val="bg1"/>
                </a:solidFill>
                <a:latin typeface="+mj-ea"/>
              </a:rPr>
              <a:t>文藝復興的特徵</a:t>
            </a:r>
          </a:p>
        </p:txBody>
      </p:sp>
      <p:sp>
        <p:nvSpPr>
          <p:cNvPr id="2" name="文字方塊 4">
            <a:extLst>
              <a:ext uri="{FF2B5EF4-FFF2-40B4-BE49-F238E27FC236}">
                <a16:creationId xmlns:a16="http://schemas.microsoft.com/office/drawing/2014/main" id="{97665331-B633-CD0A-F9B4-B4F365B2FF31}"/>
              </a:ext>
            </a:extLst>
          </p:cNvPr>
          <p:cNvSpPr txBox="1"/>
          <p:nvPr/>
        </p:nvSpPr>
        <p:spPr>
          <a:xfrm>
            <a:off x="3479616" y="3569540"/>
            <a:ext cx="2184765" cy="53502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kumimoji="1" lang="en-US" altLang="zh-HK" sz="2000" dirty="0">
                <a:solidFill>
                  <a:srgbClr val="F9AC1A"/>
                </a:solidFill>
              </a:rPr>
              <a:t>2</a:t>
            </a:r>
            <a:r>
              <a:rPr kumimoji="1" lang="zh-HK" altLang="en-US" sz="2000" dirty="0">
                <a:solidFill>
                  <a:srgbClr val="F9AC1A"/>
                </a:solidFill>
              </a:rPr>
              <a:t>上</a:t>
            </a:r>
            <a:r>
              <a:rPr kumimoji="1" lang="zh-HK" altLang="en-HK" sz="2000" dirty="0">
                <a:solidFill>
                  <a:srgbClr val="F9AC1A"/>
                </a:solidFill>
              </a:rPr>
              <a:t>，</a:t>
            </a:r>
            <a:r>
              <a:rPr kumimoji="1" lang="zh-HK" altLang="en-US" sz="2000" dirty="0">
                <a:solidFill>
                  <a:srgbClr val="F9AC1A"/>
                </a:solidFill>
              </a:rPr>
              <a:t>頁</a:t>
            </a:r>
            <a:r>
              <a:rPr kumimoji="1" lang="en-US" altLang="zh-HK" sz="2000" dirty="0">
                <a:solidFill>
                  <a:srgbClr val="F9AC1A"/>
                </a:solidFill>
              </a:rPr>
              <a:t>11-19</a:t>
            </a:r>
            <a:endParaRPr kumimoji="1" lang="zh-HK" altLang="en-US" sz="2000" dirty="0">
              <a:solidFill>
                <a:srgbClr val="F9AC1A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1909465-13A0-C854-581D-B952D818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56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B4F2FC-E05F-E430-89D9-3FBA9B0FA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CD601F8-CC95-9134-38BF-640E411D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3" name="文字版面配置區 4">
            <a:extLst>
              <a:ext uri="{FF2B5EF4-FFF2-40B4-BE49-F238E27FC236}">
                <a16:creationId xmlns:a16="http://schemas.microsoft.com/office/drawing/2014/main" id="{0B58978F-3F9A-C27B-7326-844F95BEFFFC}"/>
              </a:ext>
            </a:extLst>
          </p:cNvPr>
          <p:cNvSpPr txBox="1">
            <a:spLocks/>
          </p:cNvSpPr>
          <p:nvPr/>
        </p:nvSpPr>
        <p:spPr>
          <a:xfrm>
            <a:off x="249238" y="944755"/>
            <a:ext cx="842553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Times New Roman" panose="02020603050405020304" pitchFamily="18" charset="0"/>
              </a:rPr>
              <a:t>英國劇作家莎士比亞的作品，便反映了</a:t>
            </a:r>
            <a:r>
              <a:rPr lang="en-US" altLang="zh-TW" sz="2600" dirty="0">
                <a:latin typeface="Times New Roman" panose="02020603050405020304" pitchFamily="18" charset="0"/>
              </a:rPr>
              <a:t>16 </a:t>
            </a:r>
            <a:r>
              <a:rPr lang="zh-TW" altLang="en-US" sz="2600" dirty="0">
                <a:latin typeface="Times New Roman" panose="02020603050405020304" pitchFamily="18" charset="0"/>
              </a:rPr>
              <a:t>世紀的社會黑暗面，並歌頌善良與正義。</a:t>
            </a:r>
            <a:endParaRPr lang="zh-TW" altLang="en-US" sz="26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AAF50CE-1DE9-91F2-2D49-5D75F04E311A}"/>
              </a:ext>
            </a:extLst>
          </p:cNvPr>
          <p:cNvGrpSpPr/>
          <p:nvPr/>
        </p:nvGrpSpPr>
        <p:grpSpPr>
          <a:xfrm>
            <a:off x="803043" y="2022356"/>
            <a:ext cx="7533554" cy="4507634"/>
            <a:chOff x="-129175" y="846884"/>
            <a:chExt cx="9302716" cy="6525954"/>
          </a:xfrm>
        </p:grpSpPr>
        <p:pic>
          <p:nvPicPr>
            <p:cNvPr id="8" name="圖片 7" descr="一張含有 個人, 男人, 床, 坐 的圖片&#10;&#10;自動產生的描述">
              <a:extLst>
                <a:ext uri="{FF2B5EF4-FFF2-40B4-BE49-F238E27FC236}">
                  <a16:creationId xmlns:a16="http://schemas.microsoft.com/office/drawing/2014/main" id="{59E45EE5-82EC-F4E6-EF15-8A0C03C86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06" y="846884"/>
              <a:ext cx="8678135" cy="652595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D7372E0F-71F7-356D-0C06-34ACA4E16A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9175" y="846884"/>
              <a:ext cx="3681370" cy="1203081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>
                  <a:latin typeface="+mj-ea"/>
                  <a:ea typeface="+mj-ea"/>
                </a:defRPr>
              </a:lvl1pPr>
            </a:lstStyle>
            <a:p>
              <a:r>
                <a:rPr lang="en-US" altLang="zh-TW" dirty="0"/>
                <a:t>《</a:t>
              </a:r>
              <a:r>
                <a:rPr lang="zh-TW" altLang="en-US" dirty="0"/>
                <a:t>羅密歐與朱麗葉</a:t>
              </a:r>
              <a:r>
                <a:rPr lang="en-US" altLang="zh-TW" dirty="0"/>
                <a:t>》</a:t>
              </a:r>
              <a:r>
                <a:rPr lang="zh-TW" altLang="en-US" dirty="0"/>
                <a:t>舞台劇劇照</a:t>
              </a:r>
              <a:endParaRPr lang="zh-HK" altLang="en-US" dirty="0"/>
            </a:p>
          </p:txBody>
        </p:sp>
      </p:grpSp>
      <p:sp>
        <p:nvSpPr>
          <p:cNvPr id="4" name="文字版面配置區 4">
            <a:extLst>
              <a:ext uri="{FF2B5EF4-FFF2-40B4-BE49-F238E27FC236}">
                <a16:creationId xmlns:a16="http://schemas.microsoft.com/office/drawing/2014/main" id="{F6CE2567-700C-DA7D-2E80-041987AA6F02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14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7" name="文字版面配置區 1">
            <a:extLst>
              <a:ext uri="{FF2B5EF4-FFF2-40B4-BE49-F238E27FC236}">
                <a16:creationId xmlns:a16="http://schemas.microsoft.com/office/drawing/2014/main" id="{E8C822CC-A172-4638-220B-C1376E9F305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3749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4CDB0F-99A7-C0F7-03DF-D2B76E19D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9A21CE-DE4B-F64F-10E6-5C070950D204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0E86117-3C85-A408-C239-7820E799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1EA02AC-FB96-B1EF-5858-6862AE8CF6E3}"/>
              </a:ext>
            </a:extLst>
          </p:cNvPr>
          <p:cNvSpPr txBox="1"/>
          <p:nvPr/>
        </p:nvSpPr>
        <p:spPr>
          <a:xfrm>
            <a:off x="391212" y="1013480"/>
            <a:ext cx="2798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TW" sz="2800" b="1" dirty="0">
                <a:solidFill>
                  <a:srgbClr val="00A757"/>
                </a:solidFill>
                <a:latin typeface="+mj-ea"/>
                <a:ea typeface="+mj-ea"/>
              </a:rPr>
              <a:t>4  </a:t>
            </a:r>
            <a:r>
              <a:rPr kumimoji="1" lang="zh-TW" altLang="en-US" sz="2800" b="1" dirty="0">
                <a:solidFill>
                  <a:srgbClr val="00A757"/>
                </a:solidFill>
                <a:latin typeface="+mj-ea"/>
                <a:ea typeface="+mj-ea"/>
              </a:rPr>
              <a:t>大膽懷疑</a:t>
            </a:r>
            <a:endParaRPr kumimoji="1" lang="en-HK" altLang="zh-HK" sz="2800" b="1" dirty="0">
              <a:solidFill>
                <a:srgbClr val="00A757"/>
              </a:solidFill>
              <a:latin typeface="+mj-ea"/>
              <a:ea typeface="+mj-ea"/>
            </a:endParaRPr>
          </a:p>
        </p:txBody>
      </p:sp>
      <p:sp>
        <p:nvSpPr>
          <p:cNvPr id="13" name="文字版面配置區 4">
            <a:extLst>
              <a:ext uri="{FF2B5EF4-FFF2-40B4-BE49-F238E27FC236}">
                <a16:creationId xmlns:a16="http://schemas.microsoft.com/office/drawing/2014/main" id="{FAAA2CF6-637C-AB75-744D-5FEE9867BC9E}"/>
              </a:ext>
            </a:extLst>
          </p:cNvPr>
          <p:cNvSpPr txBox="1">
            <a:spLocks/>
          </p:cNvSpPr>
          <p:nvPr/>
        </p:nvSpPr>
        <p:spPr>
          <a:xfrm>
            <a:off x="391212" y="1721366"/>
            <a:ext cx="8163241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Times New Roman" panose="02020603050405020304" pitchFamily="18" charset="0"/>
              </a:rPr>
              <a:t>文藝復興時期，人們都勇於對舊制度、舊文化和舊觀念提出疑問。</a:t>
            </a:r>
            <a:endParaRPr lang="zh-TW" altLang="en-US" sz="26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id="{BC63CF08-6A99-EE39-0925-450C60BE0F3E}"/>
              </a:ext>
            </a:extLst>
          </p:cNvPr>
          <p:cNvGrpSpPr>
            <a:grpSpLocks/>
          </p:cNvGrpSpPr>
          <p:nvPr/>
        </p:nvGrpSpPr>
        <p:grpSpPr bwMode="auto">
          <a:xfrm>
            <a:off x="3930714" y="2679758"/>
            <a:ext cx="4830763" cy="3332163"/>
            <a:chOff x="3136" y="1474"/>
            <a:chExt cx="3043" cy="2099"/>
          </a:xfrm>
        </p:grpSpPr>
        <p:pic>
          <p:nvPicPr>
            <p:cNvPr id="8" name="Picture 10" descr="C:\Documents and Settings\Owner\桌面\zoe-ppt\S2T1\images\Astronomy1.jpg">
              <a:extLst>
                <a:ext uri="{FF2B5EF4-FFF2-40B4-BE49-F238E27FC236}">
                  <a16:creationId xmlns:a16="http://schemas.microsoft.com/office/drawing/2014/main" id="{F7AF2490-89BC-91F3-CF5F-90A7DAF30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7" t="13927"/>
            <a:stretch>
              <a:fillRect/>
            </a:stretch>
          </p:blipFill>
          <p:spPr bwMode="auto">
            <a:xfrm>
              <a:off x="3136" y="1474"/>
              <a:ext cx="3043" cy="18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FE430FF9-5025-7E63-315D-971FCA13F0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8" y="3282"/>
              <a:ext cx="2741" cy="291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n-ea"/>
                  <a:ea typeface="+mn-ea"/>
                </a:rPr>
                <a:t>文藝復興時期的天文研究手稿</a:t>
              </a:r>
              <a:endParaRPr lang="en-US" altLang="zh-TW" dirty="0">
                <a:latin typeface="+mn-ea"/>
                <a:ea typeface="+mn-ea"/>
              </a:endParaRPr>
            </a:p>
          </p:txBody>
        </p:sp>
      </p:grpSp>
      <p:sp>
        <p:nvSpPr>
          <p:cNvPr id="14" name="文字版面配置區 4">
            <a:extLst>
              <a:ext uri="{FF2B5EF4-FFF2-40B4-BE49-F238E27FC236}">
                <a16:creationId xmlns:a16="http://schemas.microsoft.com/office/drawing/2014/main" id="{149AE2F6-BE6C-7ED8-623D-4DF942DDA633}"/>
              </a:ext>
            </a:extLst>
          </p:cNvPr>
          <p:cNvSpPr txBox="1">
            <a:spLocks/>
          </p:cNvSpPr>
          <p:nvPr/>
        </p:nvSpPr>
        <p:spPr>
          <a:xfrm>
            <a:off x="382523" y="2665010"/>
            <a:ext cx="3226951" cy="209288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Times New Roman" panose="02020603050405020304" pitchFamily="18" charset="0"/>
              </a:rPr>
              <a:t>不少科學家開始敢於挑戰教會對事物的定論，大膽提出一些全新的科學結論。</a:t>
            </a:r>
            <a:endParaRPr lang="zh-TW" altLang="en-US" sz="26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4" name="文字版面配置區 4">
            <a:extLst>
              <a:ext uri="{FF2B5EF4-FFF2-40B4-BE49-F238E27FC236}">
                <a16:creationId xmlns:a16="http://schemas.microsoft.com/office/drawing/2014/main" id="{796F5BDE-2892-77A0-582D-613725626E80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15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7" name="文字版面配置區 1">
            <a:extLst>
              <a:ext uri="{FF2B5EF4-FFF2-40B4-BE49-F238E27FC236}">
                <a16:creationId xmlns:a16="http://schemas.microsoft.com/office/drawing/2014/main" id="{D43A4104-01BF-29EF-4A1C-893579DDD93B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121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15ECFF-2F56-0B0D-1588-9C96C3109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5F5BD5F-A117-0CC1-F44F-8A5484DB169B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020DE43-2969-1752-9A9C-91650692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3" name="文字版面配置區 4">
            <a:extLst>
              <a:ext uri="{FF2B5EF4-FFF2-40B4-BE49-F238E27FC236}">
                <a16:creationId xmlns:a16="http://schemas.microsoft.com/office/drawing/2014/main" id="{F56E92E2-D93E-8910-B14D-9A0810325C23}"/>
              </a:ext>
            </a:extLst>
          </p:cNvPr>
          <p:cNvSpPr txBox="1">
            <a:spLocks/>
          </p:cNvSpPr>
          <p:nvPr/>
        </p:nvSpPr>
        <p:spPr>
          <a:xfrm>
            <a:off x="490379" y="953117"/>
            <a:ext cx="8163241" cy="102079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Times New Roman" panose="02020603050405020304" pitchFamily="18" charset="0"/>
              </a:rPr>
              <a:t>達文西便留下不少軍事工程和人體解剖等科學研究。</a:t>
            </a:r>
            <a:endParaRPr lang="zh-TW" altLang="en-US" sz="26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0" indent="0">
              <a:lnSpc>
                <a:spcPct val="100000"/>
              </a:lnSpc>
              <a:buNone/>
            </a:pPr>
            <a:endParaRPr lang="zh-TW" altLang="en-US" sz="26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65C85DAD-07C5-8A68-130A-CB6ABE13FAEB}"/>
              </a:ext>
            </a:extLst>
          </p:cNvPr>
          <p:cNvGrpSpPr/>
          <p:nvPr/>
        </p:nvGrpSpPr>
        <p:grpSpPr>
          <a:xfrm>
            <a:off x="457881" y="1536700"/>
            <a:ext cx="8436881" cy="5242987"/>
            <a:chOff x="-202441" y="1562850"/>
            <a:chExt cx="8436881" cy="5242987"/>
          </a:xfrm>
        </p:grpSpPr>
        <p:pic>
          <p:nvPicPr>
            <p:cNvPr id="17" name="Picture 5" descr="C:\Documents and Settings\Owner\桌面\zoe-ppt\S2T1\images\2.12.jpg">
              <a:extLst>
                <a:ext uri="{FF2B5EF4-FFF2-40B4-BE49-F238E27FC236}">
                  <a16:creationId xmlns:a16="http://schemas.microsoft.com/office/drawing/2014/main" id="{9CE4D591-0898-39BD-A0D9-D3B106EE1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485" y="1562850"/>
              <a:ext cx="4252955" cy="52429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圖片 17" descr="一張含有 桌, 室內, 坐, 相片 的圖片&#10;&#10;自動產生的描述">
              <a:extLst>
                <a:ext uri="{FF2B5EF4-FFF2-40B4-BE49-F238E27FC236}">
                  <a16:creationId xmlns:a16="http://schemas.microsoft.com/office/drawing/2014/main" id="{C8BDC204-B5B7-B365-7A11-9021CE338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2441" y="1948889"/>
              <a:ext cx="4837820" cy="42330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36726C30-11AC-6B3B-AD04-2FEBE16A3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2100" y="6090547"/>
              <a:ext cx="2752298" cy="461665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達文西的發明草圖</a:t>
              </a:r>
              <a:endParaRPr lang="zh-HK" altLang="en-US" dirty="0">
                <a:latin typeface="+mj-ea"/>
                <a:ea typeface="+mj-ea"/>
              </a:endParaRPr>
            </a:p>
          </p:txBody>
        </p:sp>
      </p:grpSp>
      <p:sp>
        <p:nvSpPr>
          <p:cNvPr id="5" name="文字版面配置區 1">
            <a:extLst>
              <a:ext uri="{FF2B5EF4-FFF2-40B4-BE49-F238E27FC236}">
                <a16:creationId xmlns:a16="http://schemas.microsoft.com/office/drawing/2014/main" id="{662DF8C3-01A2-A234-403E-21EA0BECE468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CBC55864-B0C1-C895-FD2C-6D7406BE7C25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15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A3E8B4-DE96-A58E-FE43-6956B7440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6BCA213E-140B-DB4C-9EC7-BDAB718EC149}"/>
              </a:ext>
            </a:extLst>
          </p:cNvPr>
          <p:cNvSpPr txBox="1">
            <a:spLocks/>
          </p:cNvSpPr>
          <p:nvPr/>
        </p:nvSpPr>
        <p:spPr>
          <a:xfrm>
            <a:off x="7297885" y="147111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16-17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F9E7C-1526-89A1-0E20-419219863E51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ABAF0AA-65E4-3ACF-2DAA-C7BE394C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文字版面配置區 5">
            <a:extLst>
              <a:ext uri="{FF2B5EF4-FFF2-40B4-BE49-F238E27FC236}">
                <a16:creationId xmlns:a16="http://schemas.microsoft.com/office/drawing/2014/main" id="{B1DB4603-1C20-EF05-6E49-3A1BA8ECE5BB}"/>
              </a:ext>
            </a:extLst>
          </p:cNvPr>
          <p:cNvSpPr txBox="1">
            <a:spLocks/>
          </p:cNvSpPr>
          <p:nvPr/>
        </p:nvSpPr>
        <p:spPr>
          <a:xfrm>
            <a:off x="257631" y="851040"/>
            <a:ext cx="8637131" cy="532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b="1" dirty="0">
                <a:solidFill>
                  <a:srgbClr val="6A967C"/>
                </a:solidFill>
                <a:latin typeface="+mj-ea"/>
                <a:ea typeface="+mj-ea"/>
              </a:rPr>
              <a:t>文藝復興思想對繪畫藝術的影響</a:t>
            </a:r>
            <a:endParaRPr lang="zh-HK" altLang="en-US" dirty="0">
              <a:solidFill>
                <a:srgbClr val="6A967C"/>
              </a:solidFill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57056E7F-FAA9-9872-F837-1A69ED431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579" y="880683"/>
            <a:ext cx="558800" cy="723900"/>
          </a:xfrm>
          <a:prstGeom prst="rect">
            <a:avLst/>
          </a:prstGeom>
        </p:spPr>
      </p:pic>
      <p:sp>
        <p:nvSpPr>
          <p:cNvPr id="8" name="文字版面配置區 5">
            <a:extLst>
              <a:ext uri="{FF2B5EF4-FFF2-40B4-BE49-F238E27FC236}">
                <a16:creationId xmlns:a16="http://schemas.microsoft.com/office/drawing/2014/main" id="{66ABE7D0-60C3-390D-7A6D-33FBE73855EF}"/>
              </a:ext>
            </a:extLst>
          </p:cNvPr>
          <p:cNvSpPr txBox="1">
            <a:spLocks/>
          </p:cNvSpPr>
          <p:nvPr/>
        </p:nvSpPr>
        <p:spPr>
          <a:xfrm>
            <a:off x="257631" y="1465112"/>
            <a:ext cx="8637131" cy="9354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zh-HK" altLang="en-US" sz="2400" dirty="0">
                <a:latin typeface="+mn-ea"/>
              </a:rPr>
              <a:t>細閲以下資料，然後回答問題。</a:t>
            </a:r>
            <a:endParaRPr kumimoji="1" lang="en-US" altLang="zh-HK" sz="2400" dirty="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kumimoji="1" lang="zh-HK" altLang="en-US" sz="2400" b="1" dirty="0">
                <a:solidFill>
                  <a:schemeClr val="accent2"/>
                </a:solidFill>
                <a:latin typeface="+mn-ea"/>
              </a:rPr>
              <a:t>資料</a:t>
            </a:r>
            <a:r>
              <a:rPr kumimoji="1" lang="en-HK" altLang="zh-HK" sz="2400" b="1" dirty="0">
                <a:solidFill>
                  <a:schemeClr val="accent2"/>
                </a:solidFill>
                <a:latin typeface="+mn-ea"/>
              </a:rPr>
              <a:t>A</a:t>
            </a:r>
            <a:r>
              <a:rPr kumimoji="1" lang="en-HK" altLang="zh-HK" sz="2400" b="1" dirty="0">
                <a:solidFill>
                  <a:srgbClr val="C5B399"/>
                </a:solidFill>
                <a:latin typeface="+mn-ea"/>
              </a:rPr>
              <a:t> </a:t>
            </a:r>
            <a:r>
              <a:rPr kumimoji="1" lang="zh-HK" altLang="en-US" sz="2400" dirty="0">
                <a:latin typeface="+mn-ea"/>
              </a:rPr>
              <a:t>畫作</a:t>
            </a:r>
            <a:r>
              <a:rPr kumimoji="1" lang="en-US" altLang="zh-HK" sz="2400" dirty="0">
                <a:latin typeface="+mn-ea"/>
              </a:rPr>
              <a:t>《</a:t>
            </a:r>
            <a:r>
              <a:rPr kumimoji="1" lang="zh-HK" altLang="en-US" sz="2400" dirty="0">
                <a:latin typeface="+mn-ea"/>
              </a:rPr>
              <a:t>農民婚禮</a:t>
            </a:r>
            <a:r>
              <a:rPr kumimoji="1" lang="en-US" altLang="zh-HK" sz="2400" dirty="0">
                <a:latin typeface="+mn-ea"/>
              </a:rPr>
              <a:t>》</a:t>
            </a:r>
            <a:endParaRPr lang="zh-HK" altLang="en-US" dirty="0">
              <a:solidFill>
                <a:srgbClr val="6A967C"/>
              </a:solidFill>
            </a:endParaRP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1589C12F-59C7-CBDD-550A-2EDD9AAE5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08" t="18088" r="4817" b="2363"/>
          <a:stretch/>
        </p:blipFill>
        <p:spPr>
          <a:xfrm>
            <a:off x="1673098" y="2481943"/>
            <a:ext cx="5797803" cy="401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0179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B6FD42-9330-D5ED-E913-710240A5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149BA35-9205-AD42-4F75-107B463867E0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52E738-6ED1-A88C-7440-BAFB44153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2AAEA01-5632-4D46-2E13-7B95703B91BB}"/>
              </a:ext>
            </a:extLst>
          </p:cNvPr>
          <p:cNvSpPr txBox="1"/>
          <p:nvPr/>
        </p:nvSpPr>
        <p:spPr>
          <a:xfrm>
            <a:off x="158159" y="804469"/>
            <a:ext cx="457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600" b="1" dirty="0">
                <a:solidFill>
                  <a:schemeClr val="accent2"/>
                </a:solidFill>
                <a:latin typeface="+mj-ea"/>
                <a:ea typeface="+mj-ea"/>
              </a:rPr>
              <a:t>資料</a:t>
            </a:r>
            <a:r>
              <a:rPr lang="en-US" altLang="zh-TW" sz="2600" b="1" dirty="0">
                <a:solidFill>
                  <a:schemeClr val="accent2"/>
                </a:solidFill>
                <a:latin typeface="+mj-ea"/>
                <a:ea typeface="+mj-ea"/>
              </a:rPr>
              <a:t>B</a:t>
            </a:r>
            <a:r>
              <a:rPr lang="en-US" altLang="zh-TW" sz="2600" dirty="0">
                <a:solidFill>
                  <a:srgbClr val="ADA395"/>
                </a:solidFill>
                <a:latin typeface="+mj-ea"/>
                <a:ea typeface="+mj-ea"/>
              </a:rPr>
              <a:t> </a:t>
            </a:r>
            <a:r>
              <a:rPr lang="zh-TW" altLang="en-US" sz="2600" dirty="0">
                <a:latin typeface="+mj-ea"/>
                <a:ea typeface="+mj-ea"/>
              </a:rPr>
              <a:t>畫作</a:t>
            </a:r>
            <a:r>
              <a:rPr lang="en-US" altLang="zh-TW" sz="2600" dirty="0">
                <a:latin typeface="+mj-ea"/>
                <a:ea typeface="+mj-ea"/>
              </a:rPr>
              <a:t>《</a:t>
            </a:r>
            <a:r>
              <a:rPr lang="zh-TW" altLang="en-US" sz="2600" dirty="0">
                <a:latin typeface="+mj-ea"/>
                <a:ea typeface="+mj-ea"/>
              </a:rPr>
              <a:t>最後的晚餐</a:t>
            </a:r>
            <a:r>
              <a:rPr lang="en-US" altLang="zh-TW" sz="2600" dirty="0">
                <a:latin typeface="+mj-ea"/>
                <a:ea typeface="+mj-ea"/>
              </a:rPr>
              <a:t>》</a:t>
            </a:r>
            <a:endParaRPr lang="zh-HK" altLang="en-US" sz="2600" dirty="0">
              <a:latin typeface="+mj-ea"/>
              <a:ea typeface="+mj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BB6EC5-4FC4-2ECA-5907-9EA5CEF6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24" t="10253" r="24816" b="2131"/>
          <a:stretch>
            <a:fillRect/>
          </a:stretch>
        </p:blipFill>
        <p:spPr>
          <a:xfrm>
            <a:off x="4198068" y="836866"/>
            <a:ext cx="4572000" cy="5635095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91717D2-464B-1F54-859E-A6A91AD74F56}"/>
              </a:ext>
            </a:extLst>
          </p:cNvPr>
          <p:cNvSpPr txBox="1">
            <a:spLocks/>
          </p:cNvSpPr>
          <p:nvPr/>
        </p:nvSpPr>
        <p:spPr>
          <a:xfrm>
            <a:off x="7297885" y="147111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16-17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95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A0B0DB-98D4-B79B-E78D-E617AE5D2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5DC5CE7-08C8-ED88-1633-E55F609B6377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7F5140A-902B-FFF7-46F4-B8029EE32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文字版面配置區 5">
            <a:extLst>
              <a:ext uri="{FF2B5EF4-FFF2-40B4-BE49-F238E27FC236}">
                <a16:creationId xmlns:a16="http://schemas.microsoft.com/office/drawing/2014/main" id="{92DA10AF-8DAA-875C-26B2-DE8B2EFD1D96}"/>
              </a:ext>
            </a:extLst>
          </p:cNvPr>
          <p:cNvSpPr txBox="1">
            <a:spLocks/>
          </p:cNvSpPr>
          <p:nvPr/>
        </p:nvSpPr>
        <p:spPr>
          <a:xfrm>
            <a:off x="257631" y="963391"/>
            <a:ext cx="8637131" cy="4203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altLang="en-US" sz="2400" dirty="0">
                <a:highlight>
                  <a:srgbClr val="FCF8C4"/>
                </a:highlight>
                <a:latin typeface="+mn-ea"/>
                <a:ea typeface="+mn-ea"/>
              </a:rPr>
              <a:t>比較資料</a:t>
            </a:r>
            <a:r>
              <a:rPr lang="en-HK" altLang="zh-TW" sz="2400" dirty="0">
                <a:highlight>
                  <a:srgbClr val="FCF8C4"/>
                </a:highlight>
                <a:latin typeface="+mn-ea"/>
                <a:ea typeface="+mn-ea"/>
              </a:rPr>
              <a:t>A</a:t>
            </a:r>
            <a:r>
              <a:rPr lang="zh-TW" altLang="en-US" sz="2400" dirty="0">
                <a:highlight>
                  <a:srgbClr val="FCF8C4"/>
                </a:highlight>
                <a:latin typeface="+mn-ea"/>
                <a:ea typeface="+mn-ea"/>
              </a:rPr>
              <a:t>和</a:t>
            </a:r>
            <a:r>
              <a:rPr lang="en-HK" altLang="zh-TW" sz="2400" dirty="0">
                <a:highlight>
                  <a:srgbClr val="FCF8C4"/>
                </a:highlight>
                <a:latin typeface="+mn-ea"/>
                <a:ea typeface="+mn-ea"/>
              </a:rPr>
              <a:t>B</a:t>
            </a:r>
            <a:r>
              <a:rPr lang="zh-TW" altLang="en-HK" sz="2400" dirty="0">
                <a:latin typeface="+mn-ea"/>
                <a:ea typeface="+mn-ea"/>
              </a:rPr>
              <a:t>，</a:t>
            </a:r>
            <a:r>
              <a:rPr lang="zh-TW" altLang="en-US" sz="2400" dirty="0">
                <a:latin typeface="+mn-ea"/>
                <a:ea typeface="+mn-ea"/>
              </a:rPr>
              <a:t>哪幅畫作較</a:t>
            </a:r>
            <a:r>
              <a:rPr lang="zh-TW" altLang="en-US" sz="2400" dirty="0">
                <a:highlight>
                  <a:srgbClr val="FCF8C4"/>
                </a:highlight>
                <a:latin typeface="+mn-ea"/>
                <a:ea typeface="+mn-ea"/>
              </a:rPr>
              <a:t>生動寫實</a:t>
            </a:r>
            <a:r>
              <a:rPr lang="zh-TW" altLang="en-US" sz="2400" dirty="0">
                <a:latin typeface="+mn-ea"/>
                <a:ea typeface="+mn-ea"/>
              </a:rPr>
              <a:t>？試解釋你的答案。</a:t>
            </a:r>
            <a:endParaRPr lang="en-US" altLang="zh-TW" dirty="0">
              <a:latin typeface="+mn-ea"/>
              <a:ea typeface="+mn-ea"/>
            </a:endParaRPr>
          </a:p>
        </p:txBody>
      </p:sp>
      <p:sp>
        <p:nvSpPr>
          <p:cNvPr id="10" name="文字方塊 4">
            <a:extLst>
              <a:ext uri="{FF2B5EF4-FFF2-40B4-BE49-F238E27FC236}">
                <a16:creationId xmlns:a16="http://schemas.microsoft.com/office/drawing/2014/main" id="{D0D0877E-A710-361F-F07B-21116722BF87}"/>
              </a:ext>
            </a:extLst>
          </p:cNvPr>
          <p:cNvSpPr txBox="1"/>
          <p:nvPr/>
        </p:nvSpPr>
        <p:spPr>
          <a:xfrm>
            <a:off x="807280" y="1476230"/>
            <a:ext cx="1407261" cy="288000"/>
          </a:xfrm>
          <a:prstGeom prst="roundRect">
            <a:avLst>
              <a:gd name="adj" fmla="val 50000"/>
            </a:avLst>
          </a:prstGeom>
          <a:solidFill>
            <a:srgbClr val="DC6A65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kumimoji="1" lang="zh-HK" altLang="en-US" b="1" dirty="0">
                <a:solidFill>
                  <a:schemeClr val="bg1"/>
                </a:solidFill>
                <a:latin typeface="+mn-ea"/>
              </a:rPr>
              <a:t>觀察資料</a:t>
            </a:r>
          </a:p>
        </p:txBody>
      </p:sp>
      <p:sp>
        <p:nvSpPr>
          <p:cNvPr id="11" name="文字版面配置區 5">
            <a:extLst>
              <a:ext uri="{FF2B5EF4-FFF2-40B4-BE49-F238E27FC236}">
                <a16:creationId xmlns:a16="http://schemas.microsoft.com/office/drawing/2014/main" id="{E6E3DD8C-6E9F-D913-D4CB-B2D924EC82C1}"/>
              </a:ext>
            </a:extLst>
          </p:cNvPr>
          <p:cNvSpPr txBox="1">
            <a:spLocks/>
          </p:cNvSpPr>
          <p:nvPr/>
        </p:nvSpPr>
        <p:spPr>
          <a:xfrm>
            <a:off x="257631" y="1988415"/>
            <a:ext cx="8637131" cy="13390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indent="0" eaLnBrk="1" hangingPunct="1">
              <a:lnSpc>
                <a:spcPct val="150000"/>
              </a:lnSpc>
              <a:spcBef>
                <a:spcPts val="1200"/>
              </a:spcBef>
              <a:buNone/>
            </a:pPr>
            <a:r>
              <a:rPr lang="zh-TW" altLang="en-US" sz="2400" dirty="0">
                <a:latin typeface="+mn-ea"/>
                <a:ea typeface="+mn-ea"/>
              </a:rPr>
              <a:t>資料</a:t>
            </a:r>
            <a:r>
              <a:rPr lang="en-US" altLang="zh-TW" sz="2400" u="sng" dirty="0">
                <a:latin typeface="+mn-ea"/>
                <a:ea typeface="+mn-ea"/>
              </a:rPr>
              <a:t>            </a:t>
            </a:r>
            <a:r>
              <a:rPr lang="zh-TW" altLang="en-US" sz="2400" dirty="0">
                <a:latin typeface="+mn-ea"/>
                <a:ea typeface="+mn-ea"/>
              </a:rPr>
              <a:t>的畫作較生動寫實。因為它較（立體 ／ 平面），人物形象也較（刻版／寫實）。</a:t>
            </a:r>
            <a:endParaRPr lang="en-US" altLang="zh-TW" dirty="0">
              <a:latin typeface="+mn-ea"/>
              <a:ea typeface="+mn-ea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FD04FC71-47A6-14A5-1052-E67396362F4A}"/>
              </a:ext>
            </a:extLst>
          </p:cNvPr>
          <p:cNvSpPr/>
          <p:nvPr/>
        </p:nvSpPr>
        <p:spPr>
          <a:xfrm>
            <a:off x="6500692" y="1988415"/>
            <a:ext cx="814508" cy="6695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1">
            <a:extLst>
              <a:ext uri="{FF2B5EF4-FFF2-40B4-BE49-F238E27FC236}">
                <a16:creationId xmlns:a16="http://schemas.microsoft.com/office/drawing/2014/main" id="{B5B40915-5C8A-4EEE-02BD-9EDC87478961}"/>
              </a:ext>
            </a:extLst>
          </p:cNvPr>
          <p:cNvSpPr/>
          <p:nvPr/>
        </p:nvSpPr>
        <p:spPr>
          <a:xfrm>
            <a:off x="3742124" y="2542692"/>
            <a:ext cx="814508" cy="6695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字方塊 12">
            <a:extLst>
              <a:ext uri="{FF2B5EF4-FFF2-40B4-BE49-F238E27FC236}">
                <a16:creationId xmlns:a16="http://schemas.microsoft.com/office/drawing/2014/main" id="{8A73B7C5-989C-DC14-DD2F-99CB40C2F741}"/>
              </a:ext>
            </a:extLst>
          </p:cNvPr>
          <p:cNvSpPr txBox="1"/>
          <p:nvPr/>
        </p:nvSpPr>
        <p:spPr>
          <a:xfrm>
            <a:off x="1436914" y="20419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TW" sz="2400" dirty="0">
                <a:solidFill>
                  <a:srgbClr val="FF0000"/>
                </a:solidFill>
              </a:rPr>
              <a:t>A</a:t>
            </a:r>
            <a:endParaRPr lang="zh-HK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文字版面配置區 4">
            <a:extLst>
              <a:ext uri="{FF2B5EF4-FFF2-40B4-BE49-F238E27FC236}">
                <a16:creationId xmlns:a16="http://schemas.microsoft.com/office/drawing/2014/main" id="{A4BE192F-8C0E-5367-0506-8835C8CC6575}"/>
              </a:ext>
            </a:extLst>
          </p:cNvPr>
          <p:cNvSpPr txBox="1">
            <a:spLocks/>
          </p:cNvSpPr>
          <p:nvPr/>
        </p:nvSpPr>
        <p:spPr>
          <a:xfrm>
            <a:off x="7297885" y="147111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16-17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4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DD88B1-2AFF-E81D-62B6-A0F0AAD32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DEA300A-2DE0-59B0-B8BE-674E0DF53967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E598008-DA29-8403-F817-B21BB27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文字版面配置區 5">
            <a:extLst>
              <a:ext uri="{FF2B5EF4-FFF2-40B4-BE49-F238E27FC236}">
                <a16:creationId xmlns:a16="http://schemas.microsoft.com/office/drawing/2014/main" id="{AB676B8F-D7E5-0843-35AC-60985ACEFFF2}"/>
              </a:ext>
            </a:extLst>
          </p:cNvPr>
          <p:cNvSpPr txBox="1">
            <a:spLocks/>
          </p:cNvSpPr>
          <p:nvPr/>
        </p:nvSpPr>
        <p:spPr>
          <a:xfrm>
            <a:off x="257631" y="963391"/>
            <a:ext cx="8637131" cy="9871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ts val="1200"/>
              </a:spcBef>
              <a:buFont typeface="+mj-lt"/>
              <a:buAutoNum type="arabicPeriod" startAt="2"/>
            </a:pPr>
            <a:r>
              <a:rPr lang="zh-TW" altLang="en-US" sz="2400" dirty="0">
                <a:highlight>
                  <a:srgbClr val="FCF8C4"/>
                </a:highlight>
                <a:latin typeface="+mn-ea"/>
                <a:ea typeface="+mn-ea"/>
              </a:rPr>
              <a:t>資料</a:t>
            </a:r>
            <a:r>
              <a:rPr lang="en-HK" altLang="zh-TW" sz="2400" dirty="0">
                <a:highlight>
                  <a:srgbClr val="FCF8C4"/>
                </a:highlight>
                <a:latin typeface="+mn-ea"/>
                <a:ea typeface="+mn-ea"/>
              </a:rPr>
              <a:t>A</a:t>
            </a:r>
            <a:r>
              <a:rPr lang="zh-TW" altLang="en-US" sz="2400" dirty="0">
                <a:highlight>
                  <a:srgbClr val="FCF8C4"/>
                </a:highlight>
                <a:latin typeface="+mn-ea"/>
                <a:ea typeface="+mn-ea"/>
              </a:rPr>
              <a:t>和</a:t>
            </a:r>
            <a:r>
              <a:rPr lang="en-HK" altLang="zh-TW" sz="2400" dirty="0">
                <a:highlight>
                  <a:srgbClr val="FCF8C4"/>
                </a:highlight>
                <a:latin typeface="+mn-ea"/>
                <a:ea typeface="+mn-ea"/>
              </a:rPr>
              <a:t>B</a:t>
            </a:r>
            <a:r>
              <a:rPr lang="zh-TW" altLang="en-US" sz="2400" dirty="0">
                <a:latin typeface="+mn-ea"/>
                <a:ea typeface="+mn-ea"/>
              </a:rPr>
              <a:t>的畫作在</a:t>
            </a:r>
            <a:r>
              <a:rPr lang="zh-TW" altLang="en-US" sz="2400" dirty="0">
                <a:highlight>
                  <a:srgbClr val="FCF8C4"/>
                </a:highlight>
                <a:latin typeface="+mn-ea"/>
                <a:ea typeface="+mn-ea"/>
              </a:rPr>
              <a:t>題材</a:t>
            </a:r>
            <a:r>
              <a:rPr lang="zh-TW" altLang="en-US" sz="2400" dirty="0">
                <a:latin typeface="+mn-ea"/>
                <a:ea typeface="+mn-ea"/>
              </a:rPr>
              <a:t>上有甚麼</a:t>
            </a:r>
            <a:r>
              <a:rPr lang="zh-TW" altLang="en-US" sz="2400" dirty="0">
                <a:highlight>
                  <a:srgbClr val="FCF8C4"/>
                </a:highlight>
                <a:latin typeface="+mn-ea"/>
                <a:ea typeface="+mn-ea"/>
              </a:rPr>
              <a:t>不同</a:t>
            </a:r>
            <a:r>
              <a:rPr lang="zh-TW" altLang="en-US" sz="2400" dirty="0">
                <a:latin typeface="+mn-ea"/>
                <a:ea typeface="+mn-ea"/>
              </a:rPr>
              <a:t>之處？試從資料</a:t>
            </a:r>
            <a:r>
              <a:rPr lang="zh-TW" altLang="en-US" sz="2400" dirty="0">
                <a:highlight>
                  <a:srgbClr val="FCF8C4"/>
                </a:highlight>
                <a:latin typeface="+mn-ea"/>
                <a:ea typeface="+mn-ea"/>
              </a:rPr>
              <a:t>援引線索</a:t>
            </a:r>
            <a:r>
              <a:rPr lang="zh-TW" altLang="en-US" sz="2400" dirty="0">
                <a:latin typeface="+mn-ea"/>
                <a:ea typeface="+mn-ea"/>
              </a:rPr>
              <a:t>，解釋你的答案。</a:t>
            </a:r>
            <a:endParaRPr lang="en-US" altLang="zh-TW" dirty="0">
              <a:latin typeface="+mn-ea"/>
              <a:ea typeface="+mn-ea"/>
            </a:endParaRPr>
          </a:p>
        </p:txBody>
      </p:sp>
      <p:sp>
        <p:nvSpPr>
          <p:cNvPr id="7" name="文字方塊 4">
            <a:extLst>
              <a:ext uri="{FF2B5EF4-FFF2-40B4-BE49-F238E27FC236}">
                <a16:creationId xmlns:a16="http://schemas.microsoft.com/office/drawing/2014/main" id="{0BBD45BB-3D28-AB38-D2CE-202A2BD1EFC6}"/>
              </a:ext>
            </a:extLst>
          </p:cNvPr>
          <p:cNvSpPr txBox="1"/>
          <p:nvPr/>
        </p:nvSpPr>
        <p:spPr>
          <a:xfrm>
            <a:off x="3926741" y="1657382"/>
            <a:ext cx="1994549" cy="288000"/>
          </a:xfrm>
          <a:prstGeom prst="roundRect">
            <a:avLst>
              <a:gd name="adj" fmla="val 50000"/>
            </a:avLst>
          </a:prstGeom>
          <a:solidFill>
            <a:srgbClr val="DC6A65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kumimoji="1" lang="zh-HK" altLang="en-US" b="1" dirty="0">
                <a:solidFill>
                  <a:schemeClr val="bg1"/>
                </a:solidFill>
                <a:latin typeface="+mn-ea"/>
              </a:rPr>
              <a:t>分析、比較資料</a:t>
            </a:r>
          </a:p>
        </p:txBody>
      </p:sp>
      <p:sp>
        <p:nvSpPr>
          <p:cNvPr id="17" name="文字版面配置區 5">
            <a:extLst>
              <a:ext uri="{FF2B5EF4-FFF2-40B4-BE49-F238E27FC236}">
                <a16:creationId xmlns:a16="http://schemas.microsoft.com/office/drawing/2014/main" id="{4403833E-C725-9ED8-B429-0C5F69E274E5}"/>
              </a:ext>
            </a:extLst>
          </p:cNvPr>
          <p:cNvSpPr txBox="1">
            <a:spLocks/>
          </p:cNvSpPr>
          <p:nvPr/>
        </p:nvSpPr>
        <p:spPr>
          <a:xfrm>
            <a:off x="238686" y="2255517"/>
            <a:ext cx="8637131" cy="24062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indent="0" eaLnBrk="1" hangingPunct="1">
              <a:lnSpc>
                <a:spcPct val="150000"/>
              </a:lnSpc>
              <a:spcBef>
                <a:spcPts val="1200"/>
              </a:spcBef>
              <a:buNone/>
            </a:pPr>
            <a:r>
              <a:rPr lang="zh-TW" altLang="en-US" sz="2400" dirty="0">
                <a:latin typeface="+mn-ea"/>
                <a:ea typeface="+mn-ea"/>
              </a:rPr>
              <a:t>資料</a:t>
            </a:r>
            <a:r>
              <a:rPr lang="en-HK" altLang="zh-TW" sz="2400" dirty="0">
                <a:latin typeface="+mn-ea"/>
                <a:ea typeface="+mn-ea"/>
              </a:rPr>
              <a:t>A</a:t>
            </a:r>
            <a:r>
              <a:rPr lang="zh-TW" altLang="en-US" sz="2400" dirty="0">
                <a:latin typeface="+mn-ea"/>
                <a:ea typeface="+mn-ea"/>
              </a:rPr>
              <a:t>的畫作以（宗教故事／世俗生活）為題材。因為它描繪了</a:t>
            </a:r>
            <a:r>
              <a:rPr lang="en-US" altLang="zh-TW" sz="2400" dirty="0">
                <a:latin typeface="+mn-ea"/>
                <a:ea typeface="+mn-ea"/>
              </a:rPr>
              <a:t>_______</a:t>
            </a:r>
            <a:r>
              <a:rPr lang="zh-TW" altLang="en-US" sz="2400" dirty="0">
                <a:latin typeface="+mn-ea"/>
                <a:ea typeface="+mn-ea"/>
              </a:rPr>
              <a:t>舉行婚禮的情形。而資料</a:t>
            </a:r>
            <a:r>
              <a:rPr lang="en-HK" altLang="zh-TW" sz="2400" dirty="0">
                <a:latin typeface="+mn-ea"/>
                <a:ea typeface="+mn-ea"/>
              </a:rPr>
              <a:t>B</a:t>
            </a:r>
            <a:r>
              <a:rPr lang="zh-TW" altLang="en-US" sz="2400" dirty="0">
                <a:latin typeface="+mn-ea"/>
                <a:ea typeface="+mn-ea"/>
              </a:rPr>
              <a:t>則以 （宗教故事／世俗生活）為題材，描繪</a:t>
            </a:r>
            <a:r>
              <a:rPr lang="en-US" altLang="zh-TW" sz="2400" dirty="0">
                <a:latin typeface="+mn-ea"/>
                <a:ea typeface="+mn-ea"/>
              </a:rPr>
              <a:t>_________________ </a:t>
            </a:r>
            <a:r>
              <a:rPr lang="zh-TW" altLang="en-US" sz="2400" dirty="0">
                <a:latin typeface="+mn-ea"/>
                <a:ea typeface="+mn-ea"/>
              </a:rPr>
              <a:t>進行最後晚餐的情形。</a:t>
            </a:r>
            <a:endParaRPr lang="en-US" altLang="zh-TW" dirty="0">
              <a:latin typeface="+mn-ea"/>
              <a:ea typeface="+mn-ea"/>
            </a:endParaRPr>
          </a:p>
        </p:txBody>
      </p:sp>
      <p:sp>
        <p:nvSpPr>
          <p:cNvPr id="18" name="文字方塊 12">
            <a:extLst>
              <a:ext uri="{FF2B5EF4-FFF2-40B4-BE49-F238E27FC236}">
                <a16:creationId xmlns:a16="http://schemas.microsoft.com/office/drawing/2014/main" id="{B867EDD1-9082-5711-37EE-A25F02A47CC1}"/>
              </a:ext>
            </a:extLst>
          </p:cNvPr>
          <p:cNvSpPr txBox="1"/>
          <p:nvPr/>
        </p:nvSpPr>
        <p:spPr>
          <a:xfrm>
            <a:off x="1432149" y="289306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2400" dirty="0">
                <a:solidFill>
                  <a:srgbClr val="FF0000"/>
                </a:solidFill>
              </a:rPr>
              <a:t>農民</a:t>
            </a:r>
          </a:p>
        </p:txBody>
      </p:sp>
      <p:sp>
        <p:nvSpPr>
          <p:cNvPr id="19" name="文字方塊 12">
            <a:extLst>
              <a:ext uri="{FF2B5EF4-FFF2-40B4-BE49-F238E27FC236}">
                <a16:creationId xmlns:a16="http://schemas.microsoft.com/office/drawing/2014/main" id="{BF5FCA63-D2E3-43E0-F93A-3F9DFA2BAAB1}"/>
              </a:ext>
            </a:extLst>
          </p:cNvPr>
          <p:cNvSpPr txBox="1"/>
          <p:nvPr/>
        </p:nvSpPr>
        <p:spPr>
          <a:xfrm>
            <a:off x="3922474" y="3432612"/>
            <a:ext cx="216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2400" dirty="0">
                <a:solidFill>
                  <a:srgbClr val="FF0000"/>
                </a:solidFill>
              </a:rPr>
              <a:t>耶穌及門徒</a:t>
            </a:r>
          </a:p>
        </p:txBody>
      </p:sp>
      <p:sp>
        <p:nvSpPr>
          <p:cNvPr id="20" name="Oval 18">
            <a:extLst>
              <a:ext uri="{FF2B5EF4-FFF2-40B4-BE49-F238E27FC236}">
                <a16:creationId xmlns:a16="http://schemas.microsoft.com/office/drawing/2014/main" id="{EAF5C66E-093B-9C0A-E7EF-90FE6639623B}"/>
              </a:ext>
            </a:extLst>
          </p:cNvPr>
          <p:cNvSpPr/>
          <p:nvPr/>
        </p:nvSpPr>
        <p:spPr>
          <a:xfrm>
            <a:off x="6767956" y="2789125"/>
            <a:ext cx="1345054" cy="6695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2">
            <a:extLst>
              <a:ext uri="{FF2B5EF4-FFF2-40B4-BE49-F238E27FC236}">
                <a16:creationId xmlns:a16="http://schemas.microsoft.com/office/drawing/2014/main" id="{1AF83EEE-CDB7-DD4C-A86C-9D21A6547F74}"/>
              </a:ext>
            </a:extLst>
          </p:cNvPr>
          <p:cNvSpPr/>
          <p:nvPr/>
        </p:nvSpPr>
        <p:spPr>
          <a:xfrm>
            <a:off x="4660096" y="2280534"/>
            <a:ext cx="1345054" cy="6695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8DBA278-B4AA-B715-82BB-32B14611EEF8}"/>
              </a:ext>
            </a:extLst>
          </p:cNvPr>
          <p:cNvSpPr txBox="1">
            <a:spLocks/>
          </p:cNvSpPr>
          <p:nvPr/>
        </p:nvSpPr>
        <p:spPr>
          <a:xfrm>
            <a:off x="7297885" y="147111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16-17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7D3F77-3F06-530E-259A-FDE7B4673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82609E9-3CA0-D424-EA54-135F27A749C2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5D7A81A-1185-DE7B-A77F-6FE8CF4E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文字版面配置區 5">
            <a:extLst>
              <a:ext uri="{FF2B5EF4-FFF2-40B4-BE49-F238E27FC236}">
                <a16:creationId xmlns:a16="http://schemas.microsoft.com/office/drawing/2014/main" id="{5D52C686-A65D-5B75-2D23-5B5E07328A09}"/>
              </a:ext>
            </a:extLst>
          </p:cNvPr>
          <p:cNvSpPr txBox="1">
            <a:spLocks/>
          </p:cNvSpPr>
          <p:nvPr/>
        </p:nvSpPr>
        <p:spPr>
          <a:xfrm>
            <a:off x="257631" y="1021215"/>
            <a:ext cx="8637131" cy="9871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altLang="zh-TW" sz="2400" dirty="0">
                <a:latin typeface="+mn-ea"/>
                <a:ea typeface="+mn-ea"/>
              </a:rPr>
              <a:t>3.   </a:t>
            </a:r>
            <a:r>
              <a:rPr lang="zh-TW" altLang="en-US" sz="2400" dirty="0">
                <a:latin typeface="+mn-ea"/>
                <a:ea typeface="+mn-ea"/>
              </a:rPr>
              <a:t>試</a:t>
            </a:r>
            <a:r>
              <a:rPr lang="zh-TW" altLang="en-US" sz="2400" dirty="0">
                <a:highlight>
                  <a:srgbClr val="FCF8C4"/>
                </a:highlight>
                <a:latin typeface="+mn-ea"/>
              </a:rPr>
              <a:t>就你所知</a:t>
            </a:r>
            <a:r>
              <a:rPr lang="zh-TW" altLang="en-US" sz="2400" dirty="0">
                <a:latin typeface="+mn-ea"/>
                <a:ea typeface="+mn-ea"/>
              </a:rPr>
              <a:t>，指出</a:t>
            </a:r>
            <a:r>
              <a:rPr lang="zh-TW" altLang="en-US" sz="2400" dirty="0">
                <a:highlight>
                  <a:srgbClr val="FCF8C4"/>
                </a:highlight>
                <a:latin typeface="+mn-ea"/>
              </a:rPr>
              <a:t>資料</a:t>
            </a:r>
            <a:r>
              <a:rPr lang="en-US" altLang="zh-TW" sz="2400" dirty="0">
                <a:highlight>
                  <a:srgbClr val="FCF8C4"/>
                </a:highlight>
                <a:latin typeface="+mn-ea"/>
              </a:rPr>
              <a:t>A</a:t>
            </a:r>
            <a:r>
              <a:rPr lang="zh-TW" altLang="en-US" sz="2400" dirty="0">
                <a:highlight>
                  <a:srgbClr val="FCF8C4"/>
                </a:highlight>
                <a:latin typeface="+mn-ea"/>
              </a:rPr>
              <a:t>和</a:t>
            </a:r>
            <a:r>
              <a:rPr lang="en-US" altLang="zh-TW" sz="2400" dirty="0">
                <a:highlight>
                  <a:srgbClr val="FCF8C4"/>
                </a:highlight>
                <a:latin typeface="+mn-ea"/>
              </a:rPr>
              <a:t>B</a:t>
            </a:r>
            <a:r>
              <a:rPr lang="zh-TW" altLang="en-US" sz="2400" dirty="0">
                <a:latin typeface="+mn-ea"/>
                <a:ea typeface="+mn-ea"/>
              </a:rPr>
              <a:t>分別是哪個</a:t>
            </a:r>
            <a:r>
              <a:rPr lang="zh-TW" altLang="en-US" sz="2400" dirty="0">
                <a:highlight>
                  <a:srgbClr val="FCF8C4"/>
                </a:highlight>
                <a:latin typeface="+mn-ea"/>
              </a:rPr>
              <a:t>時期</a:t>
            </a:r>
            <a:r>
              <a:rPr lang="zh-TW" altLang="en-US" sz="2400" dirty="0">
                <a:latin typeface="+mn-ea"/>
                <a:ea typeface="+mn-ea"/>
              </a:rPr>
              <a:t>的</a:t>
            </a:r>
            <a:r>
              <a:rPr lang="zh-TW" altLang="en-US" sz="2400" dirty="0">
                <a:highlight>
                  <a:srgbClr val="FCF8C4"/>
                </a:highlight>
                <a:latin typeface="+mn-ea"/>
              </a:rPr>
              <a:t>作品</a:t>
            </a:r>
            <a:r>
              <a:rPr lang="zh-TW" altLang="en-US" sz="2400" dirty="0">
                <a:latin typeface="+mn-ea"/>
                <a:ea typeface="+mn-ea"/>
              </a:rPr>
              <a:t>。</a:t>
            </a:r>
            <a:endParaRPr lang="en-US" altLang="zh-TW" dirty="0">
              <a:latin typeface="+mn-ea"/>
              <a:ea typeface="+mn-ea"/>
            </a:endParaRPr>
          </a:p>
        </p:txBody>
      </p:sp>
      <p:sp>
        <p:nvSpPr>
          <p:cNvPr id="17" name="文字版面配置區 5">
            <a:extLst>
              <a:ext uri="{FF2B5EF4-FFF2-40B4-BE49-F238E27FC236}">
                <a16:creationId xmlns:a16="http://schemas.microsoft.com/office/drawing/2014/main" id="{8B57F7F0-C776-9551-A8E9-46F7295742DE}"/>
              </a:ext>
            </a:extLst>
          </p:cNvPr>
          <p:cNvSpPr txBox="1">
            <a:spLocks/>
          </p:cNvSpPr>
          <p:nvPr/>
        </p:nvSpPr>
        <p:spPr>
          <a:xfrm>
            <a:off x="253434" y="2092286"/>
            <a:ext cx="8637131" cy="14388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indent="0" eaLnBrk="1" hangingPunct="1">
              <a:lnSpc>
                <a:spcPct val="150000"/>
              </a:lnSpc>
              <a:spcBef>
                <a:spcPts val="1200"/>
              </a:spcBef>
              <a:buNone/>
            </a:pP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資料</a:t>
            </a:r>
            <a:r>
              <a:rPr lang="en-US" altLang="zh-TW" sz="2400" dirty="0">
                <a:solidFill>
                  <a:srgbClr val="FF0000"/>
                </a:solidFill>
                <a:latin typeface="+mn-ea"/>
                <a:ea typeface="+mn-ea"/>
              </a:rPr>
              <a:t>A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屬於文藝復興時期的作品，資料</a:t>
            </a:r>
            <a:r>
              <a:rPr lang="en-US" altLang="zh-TW" sz="2400" dirty="0">
                <a:solidFill>
                  <a:srgbClr val="FF0000"/>
                </a:solidFill>
                <a:latin typeface="+mn-ea"/>
                <a:ea typeface="+mn-ea"/>
              </a:rPr>
              <a:t>B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屬於中古時代的作品。</a:t>
            </a:r>
          </a:p>
        </p:txBody>
      </p:sp>
      <p:sp>
        <p:nvSpPr>
          <p:cNvPr id="2" name="文字方塊 4">
            <a:extLst>
              <a:ext uri="{FF2B5EF4-FFF2-40B4-BE49-F238E27FC236}">
                <a16:creationId xmlns:a16="http://schemas.microsoft.com/office/drawing/2014/main" id="{BFC97874-AA82-34A2-3986-0C57A1446B8B}"/>
              </a:ext>
            </a:extLst>
          </p:cNvPr>
          <p:cNvSpPr txBox="1"/>
          <p:nvPr/>
        </p:nvSpPr>
        <p:spPr>
          <a:xfrm>
            <a:off x="760885" y="1559042"/>
            <a:ext cx="1416831" cy="325883"/>
          </a:xfrm>
          <a:prstGeom prst="roundRect">
            <a:avLst>
              <a:gd name="adj" fmla="val 50000"/>
            </a:avLst>
          </a:prstGeom>
          <a:solidFill>
            <a:srgbClr val="DC6A65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kumimoji="1" lang="zh-HK" altLang="en-US" b="1" dirty="0">
                <a:solidFill>
                  <a:schemeClr val="bg1"/>
                </a:solidFill>
                <a:latin typeface="+mn-ea"/>
              </a:rPr>
              <a:t>分析資料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329C5D8-506B-FC5F-8C0D-348B28FC3543}"/>
              </a:ext>
            </a:extLst>
          </p:cNvPr>
          <p:cNvSpPr txBox="1">
            <a:spLocks/>
          </p:cNvSpPr>
          <p:nvPr/>
        </p:nvSpPr>
        <p:spPr>
          <a:xfrm>
            <a:off x="7297885" y="147111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16-17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6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3E3747-1B1B-3326-02F0-DA8178F53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C7AE19-8DDB-DFBB-4F0F-7E365E96DBCB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97F203E-3778-0535-16AF-6329E3B2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文字版面配置區 5">
            <a:extLst>
              <a:ext uri="{FF2B5EF4-FFF2-40B4-BE49-F238E27FC236}">
                <a16:creationId xmlns:a16="http://schemas.microsoft.com/office/drawing/2014/main" id="{60707EB4-1F51-E0F8-78DD-A6DC94C4BEFC}"/>
              </a:ext>
            </a:extLst>
          </p:cNvPr>
          <p:cNvSpPr txBox="1">
            <a:spLocks/>
          </p:cNvSpPr>
          <p:nvPr/>
        </p:nvSpPr>
        <p:spPr>
          <a:xfrm>
            <a:off x="257631" y="1001684"/>
            <a:ext cx="8637131" cy="9871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altLang="zh-TW" sz="2400" dirty="0">
                <a:latin typeface="+mn-ea"/>
                <a:ea typeface="+mn-ea"/>
              </a:rPr>
              <a:t>4.  </a:t>
            </a:r>
            <a:r>
              <a:rPr lang="zh-TW" altLang="en-US" sz="2400" dirty="0">
                <a:latin typeface="+mn-ea"/>
                <a:ea typeface="+mn-ea"/>
              </a:rPr>
              <a:t>承上題，解釋兩個時期的</a:t>
            </a:r>
            <a:r>
              <a:rPr lang="zh-TW" altLang="en-US" sz="2400" dirty="0">
                <a:highlight>
                  <a:srgbClr val="FCF8C4"/>
                </a:highlight>
                <a:latin typeface="+mn-ea"/>
              </a:rPr>
              <a:t>畫作出現不同題材</a:t>
            </a:r>
            <a:r>
              <a:rPr lang="zh-TW" altLang="en-US" sz="2400" dirty="0">
                <a:latin typeface="+mn-ea"/>
                <a:ea typeface="+mn-ea"/>
              </a:rPr>
              <a:t>的</a:t>
            </a:r>
            <a:r>
              <a:rPr lang="zh-TW" altLang="en-US" sz="2400" dirty="0">
                <a:highlight>
                  <a:srgbClr val="FCF8C4"/>
                </a:highlight>
                <a:latin typeface="+mn-ea"/>
              </a:rPr>
              <a:t>原因</a:t>
            </a:r>
            <a:r>
              <a:rPr lang="zh-TW" altLang="en-US" sz="2400" dirty="0">
                <a:latin typeface="+mn-ea"/>
                <a:ea typeface="+mn-ea"/>
              </a:rPr>
              <a:t>。</a:t>
            </a:r>
            <a:endParaRPr lang="en-US" altLang="zh-TW" dirty="0">
              <a:latin typeface="+mn-ea"/>
              <a:ea typeface="+mn-ea"/>
            </a:endParaRPr>
          </a:p>
        </p:txBody>
      </p:sp>
      <p:sp>
        <p:nvSpPr>
          <p:cNvPr id="17" name="文字版面配置區 5">
            <a:extLst>
              <a:ext uri="{FF2B5EF4-FFF2-40B4-BE49-F238E27FC236}">
                <a16:creationId xmlns:a16="http://schemas.microsoft.com/office/drawing/2014/main" id="{17D0C1BA-35D5-3D3C-22C7-950077603A90}"/>
              </a:ext>
            </a:extLst>
          </p:cNvPr>
          <p:cNvSpPr txBox="1">
            <a:spLocks/>
          </p:cNvSpPr>
          <p:nvPr/>
        </p:nvSpPr>
        <p:spPr>
          <a:xfrm>
            <a:off x="152984" y="3175718"/>
            <a:ext cx="8637131" cy="14388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indent="0" eaLnBrk="1" hangingPunct="1">
              <a:lnSpc>
                <a:spcPct val="150000"/>
              </a:lnSpc>
              <a:spcBef>
                <a:spcPts val="1200"/>
              </a:spcBef>
              <a:buNone/>
            </a:pP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資料</a:t>
            </a:r>
            <a:r>
              <a:rPr lang="en-US" altLang="zh-TW" sz="2400" dirty="0">
                <a:solidFill>
                  <a:srgbClr val="FF0000"/>
                </a:solidFill>
                <a:latin typeface="+mn-ea"/>
                <a:ea typeface="+mn-ea"/>
              </a:rPr>
              <a:t>A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畫作創作於文藝復興時期，當時的主要精神為人文主義，重視人的價值。而創作於中古時代的資料</a:t>
            </a:r>
            <a:r>
              <a:rPr lang="en-US" altLang="zh-TW" sz="2400" dirty="0">
                <a:solidFill>
                  <a:srgbClr val="FF0000"/>
                </a:solidFill>
                <a:latin typeface="+mn-ea"/>
                <a:ea typeface="+mn-ea"/>
              </a:rPr>
              <a:t>B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畫作，當時的題材都以宗教為主。因此，資料</a:t>
            </a:r>
            <a:r>
              <a:rPr lang="en-US" altLang="zh-TW" sz="2400" dirty="0">
                <a:solidFill>
                  <a:srgbClr val="FF0000"/>
                </a:solidFill>
                <a:latin typeface="+mn-ea"/>
                <a:ea typeface="+mn-ea"/>
              </a:rPr>
              <a:t>A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畫作以平民為描繪對象，以世俗生活為題，不再局限於資料</a:t>
            </a:r>
            <a:r>
              <a:rPr lang="en-US" altLang="zh-TW" sz="2400" dirty="0">
                <a:solidFill>
                  <a:srgbClr val="FF0000"/>
                </a:solidFill>
                <a:latin typeface="+mn-ea"/>
                <a:ea typeface="+mn-ea"/>
              </a:rPr>
              <a:t>B</a:t>
            </a:r>
            <a:r>
              <a:rPr lang="zh-TW" altLang="en-US" sz="2400" dirty="0">
                <a:solidFill>
                  <a:srgbClr val="FF0000"/>
                </a:solidFill>
                <a:latin typeface="+mn-ea"/>
                <a:ea typeface="+mn-ea"/>
              </a:rPr>
              <a:t>畫作的宗教內容。</a:t>
            </a:r>
          </a:p>
          <a:p>
            <a:pPr marL="450850" indent="0" eaLnBrk="1" hangingPunct="1">
              <a:lnSpc>
                <a:spcPct val="150000"/>
              </a:lnSpc>
              <a:spcBef>
                <a:spcPts val="1200"/>
              </a:spcBef>
              <a:buNone/>
            </a:pPr>
            <a:endParaRPr lang="zh-TW" altLang="en-US" sz="2400" dirty="0">
              <a:latin typeface="+mn-ea"/>
              <a:ea typeface="+mn-ea"/>
            </a:endParaRPr>
          </a:p>
        </p:txBody>
      </p:sp>
      <p:sp>
        <p:nvSpPr>
          <p:cNvPr id="2" name="文字方塊 4">
            <a:extLst>
              <a:ext uri="{FF2B5EF4-FFF2-40B4-BE49-F238E27FC236}">
                <a16:creationId xmlns:a16="http://schemas.microsoft.com/office/drawing/2014/main" id="{A2146D83-1CE6-4B02-A97C-44B953D0898E}"/>
              </a:ext>
            </a:extLst>
          </p:cNvPr>
          <p:cNvSpPr txBox="1"/>
          <p:nvPr/>
        </p:nvSpPr>
        <p:spPr>
          <a:xfrm>
            <a:off x="662736" y="1479893"/>
            <a:ext cx="1416831" cy="325883"/>
          </a:xfrm>
          <a:prstGeom prst="roundRect">
            <a:avLst>
              <a:gd name="adj" fmla="val 50000"/>
            </a:avLst>
          </a:prstGeom>
          <a:solidFill>
            <a:srgbClr val="DC6A65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kumimoji="1" lang="zh-HK" altLang="en-US" b="1" dirty="0">
                <a:solidFill>
                  <a:schemeClr val="bg1"/>
                </a:solidFill>
                <a:latin typeface="+mn-ea"/>
              </a:rPr>
              <a:t>解釋原因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7FF7E264-E260-FE15-16ED-BB441AE200EA}"/>
              </a:ext>
            </a:extLst>
          </p:cNvPr>
          <p:cNvGrpSpPr/>
          <p:nvPr/>
        </p:nvGrpSpPr>
        <p:grpSpPr>
          <a:xfrm>
            <a:off x="809012" y="2148495"/>
            <a:ext cx="6618887" cy="791627"/>
            <a:chOff x="803890" y="1923711"/>
            <a:chExt cx="6618887" cy="791627"/>
          </a:xfrm>
        </p:grpSpPr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EC8D4B08-AE42-F108-E265-A8AF77993D18}"/>
                </a:ext>
              </a:extLst>
            </p:cNvPr>
            <p:cNvSpPr/>
            <p:nvPr/>
          </p:nvSpPr>
          <p:spPr>
            <a:xfrm>
              <a:off x="886177" y="1999662"/>
              <a:ext cx="6536600" cy="715676"/>
            </a:xfrm>
            <a:prstGeom prst="roundRect">
              <a:avLst>
                <a:gd name="adj" fmla="val 0"/>
              </a:avLst>
            </a:prstGeom>
            <a:solidFill>
              <a:srgbClr val="FCF8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512000" indent="-288000" eaLnBrk="1" hangingPunct="1">
                <a:lnSpc>
                  <a:spcPct val="10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TW" altLang="en-US" sz="1600" dirty="0">
                  <a:solidFill>
                    <a:schemeClr val="tx1"/>
                  </a:solidFill>
                  <a:latin typeface="+mn-ea"/>
                  <a:ea typeface="+mn-ea"/>
                </a:rPr>
                <a:t>資料</a:t>
              </a:r>
              <a:r>
                <a:rPr lang="en-HK" altLang="zh-TW" sz="1600" dirty="0">
                  <a:solidFill>
                    <a:schemeClr val="tx1"/>
                  </a:solidFill>
                  <a:latin typeface="+mn-ea"/>
                  <a:ea typeface="+mn-ea"/>
                </a:rPr>
                <a:t>A</a:t>
              </a:r>
              <a:r>
                <a:rPr lang="zh-TW" altLang="en-US" sz="1600" dirty="0">
                  <a:solidFill>
                    <a:schemeClr val="tx1"/>
                  </a:solidFill>
                  <a:latin typeface="+mn-ea"/>
                  <a:ea typeface="+mn-ea"/>
                </a:rPr>
                <a:t>的畫作屬於哪個時期？當時的主要精神是甚麼？</a:t>
              </a:r>
              <a:endParaRPr lang="en-HK" altLang="zh-TW" sz="1600" dirty="0">
                <a:solidFill>
                  <a:schemeClr val="tx1"/>
                </a:solidFill>
                <a:latin typeface="+mn-ea"/>
                <a:ea typeface="+mn-ea"/>
              </a:endParaRPr>
            </a:p>
            <a:p>
              <a:pPr marL="1512000" indent="-288000" eaLnBrk="1" hangingPunct="1">
                <a:lnSpc>
                  <a:spcPct val="10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TW" altLang="en-US" sz="1600" dirty="0">
                  <a:solidFill>
                    <a:schemeClr val="tx1"/>
                  </a:solidFill>
                  <a:latin typeface="+mn-ea"/>
                  <a:ea typeface="+mn-ea"/>
                </a:rPr>
                <a:t>比較兩幅畫作的時期，教會的影響力出現甚麼變化？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86845F37-D92E-125F-4B08-151202990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890" y="1923711"/>
              <a:ext cx="1196471" cy="360000"/>
            </a:xfrm>
            <a:prstGeom prst="rect">
              <a:avLst/>
            </a:prstGeom>
          </p:spPr>
        </p:pic>
      </p:grp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4C2CD100-48C8-6833-5382-71F576F615E8}"/>
              </a:ext>
            </a:extLst>
          </p:cNvPr>
          <p:cNvSpPr txBox="1">
            <a:spLocks/>
          </p:cNvSpPr>
          <p:nvPr/>
        </p:nvSpPr>
        <p:spPr>
          <a:xfrm>
            <a:off x="7297885" y="147111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16-17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7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螢幕擷取畫面, Rectangle, 智慧型手機 的圖片&#10;&#10;AI 產生的內容可能不正確。">
            <a:hlinkClick r:id="rId3"/>
            <a:extLst>
              <a:ext uri="{FF2B5EF4-FFF2-40B4-BE49-F238E27FC236}">
                <a16:creationId xmlns:a16="http://schemas.microsoft.com/office/drawing/2014/main" id="{44D945B1-3E2A-E8BE-5247-21C290EB6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1" y="2017525"/>
            <a:ext cx="8893277" cy="3506380"/>
          </a:xfrm>
          <a:prstGeom prst="rect">
            <a:avLst/>
          </a:prstGeom>
        </p:spPr>
      </p:pic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11-19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4CDFB-180E-4193-F939-BF857C1DE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58" y="1126521"/>
            <a:ext cx="3184011" cy="360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6F3B52-C42F-A87E-023B-58E7F6A29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21" y="5088073"/>
            <a:ext cx="1181100" cy="1435100"/>
          </a:xfrm>
          <a:prstGeom prst="rect">
            <a:avLst/>
          </a:prstGeom>
        </p:spPr>
      </p:pic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45F3E13B-5C15-6479-6CFC-834A75DFC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1808" y="5616943"/>
            <a:ext cx="723900" cy="723900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E4AD5B8-6B39-F96A-51D1-4C520DCF13D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E7298E6-CDE3-7D3C-376E-5571B274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29</a:t>
            </a:fld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42691E1-4054-2625-A651-33BB5635F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71" y="5163173"/>
            <a:ext cx="1004400" cy="10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73170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11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7377C3C2-610B-D675-D7DE-0C660A6E5CD8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8A045FA-D166-4840-5801-524437A0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8B288-A719-3DFF-DE52-6E79A14ADF75}"/>
              </a:ext>
            </a:extLst>
          </p:cNvPr>
          <p:cNvSpPr txBox="1"/>
          <p:nvPr/>
        </p:nvSpPr>
        <p:spPr>
          <a:xfrm>
            <a:off x="571685" y="5181100"/>
            <a:ext cx="3050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buAutoNum type="arabicPlain"/>
            </a:pPr>
            <a:r>
              <a:rPr kumimoji="1" lang="zh-TW" altLang="en-US" sz="2800" b="1" dirty="0">
                <a:solidFill>
                  <a:srgbClr val="00A757"/>
                </a:solidFill>
                <a:latin typeface="+mj-ea"/>
                <a:ea typeface="+mj-ea"/>
              </a:rPr>
              <a:t> 重視人文主義</a:t>
            </a:r>
            <a:endParaRPr kumimoji="1" lang="en-HK" altLang="zh-HK" sz="2800" b="1" dirty="0">
              <a:solidFill>
                <a:srgbClr val="00A757"/>
              </a:solidFill>
              <a:latin typeface="+mj-ea"/>
              <a:ea typeface="+mj-ea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611595" y="5681289"/>
            <a:ext cx="8128000" cy="892552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Times New Roman" panose="02020603050405020304" pitchFamily="18" charset="0"/>
              </a:rPr>
              <a:t>文藝復興雖然以復興古典文化為號召，實質上是一次思想解放運動。</a:t>
            </a:r>
            <a:endParaRPr lang="zh-TW" altLang="en-US" sz="26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pic>
        <p:nvPicPr>
          <p:cNvPr id="10" name="MindVideo_20260129132539_407">
            <a:hlinkClick r:id="" action="ppaction://media"/>
            <a:extLst>
              <a:ext uri="{FF2B5EF4-FFF2-40B4-BE49-F238E27FC236}">
                <a16:creationId xmlns:a16="http://schemas.microsoft.com/office/drawing/2014/main" id="{56FA7B63-8659-8D84-47B3-DCFEA90CA5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9143" y="803049"/>
            <a:ext cx="7300452" cy="410650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BF1E454-2381-4044-E607-EE839AC62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506" y="780189"/>
            <a:ext cx="72548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8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11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427498" y="932230"/>
            <a:ext cx="3570875" cy="26212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en-US" dirty="0">
                <a:latin typeface="Times New Roman" panose="02020603050405020304" pitchFamily="18" charset="0"/>
              </a:rPr>
              <a:t>文藝復興的主要精神是「人文主義」，即尊重人的價值，主張人是完美和多才多藝的。</a:t>
            </a:r>
            <a:endParaRPr lang="zh-TW" altLang="en-US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endParaRPr lang="zh-HK" altLang="en-US" dirty="0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6DEC6ADC-649F-D600-43DF-9AB9AAAE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4</a:t>
            </a:fld>
            <a:endParaRPr lang="en-US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61CB30F-0BFA-23B9-A9B2-0814D287917F}"/>
              </a:ext>
            </a:extLst>
          </p:cNvPr>
          <p:cNvGrpSpPr/>
          <p:nvPr/>
        </p:nvGrpSpPr>
        <p:grpSpPr>
          <a:xfrm>
            <a:off x="1026186" y="0"/>
            <a:ext cx="8117814" cy="6852874"/>
            <a:chOff x="1026186" y="0"/>
            <a:chExt cx="8117814" cy="6852874"/>
          </a:xfrm>
        </p:grpSpPr>
        <p:pic>
          <p:nvPicPr>
            <p:cNvPr id="12" name="圖片 11" descr="一張含有 個人, 坐, 男人, 行動電話 的圖片&#10;&#10;自動產生的描述">
              <a:extLst>
                <a:ext uri="{FF2B5EF4-FFF2-40B4-BE49-F238E27FC236}">
                  <a16:creationId xmlns:a16="http://schemas.microsoft.com/office/drawing/2014/main" id="{68884A20-39CE-D48D-C3AC-4F5944534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496" y="0"/>
              <a:ext cx="4997504" cy="68528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AF3AB264-0FC6-9AE0-9987-B66EB35F17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6186" y="4864258"/>
              <a:ext cx="3547374" cy="1200329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文藝復興時期的畫作常以人為主角，圖為達文西的畫作</a:t>
              </a:r>
              <a:r>
                <a:rPr lang="en-US" altLang="zh-TW" dirty="0">
                  <a:latin typeface="+mj-ea"/>
                  <a:ea typeface="+mj-ea"/>
                </a:rPr>
                <a:t>《</a:t>
              </a:r>
              <a:r>
                <a:rPr lang="zh-TW" altLang="en-US" dirty="0">
                  <a:latin typeface="+mj-ea"/>
                  <a:ea typeface="+mj-ea"/>
                </a:rPr>
                <a:t>抱銀鼠的女子</a:t>
              </a:r>
              <a:r>
                <a:rPr lang="en-US" altLang="zh-TW" dirty="0">
                  <a:latin typeface="+mj-ea"/>
                  <a:ea typeface="+mj-ea"/>
                </a:rPr>
                <a:t>》</a:t>
              </a:r>
              <a:r>
                <a:rPr lang="zh-TW" altLang="en-US" dirty="0">
                  <a:latin typeface="+mj-ea"/>
                  <a:ea typeface="+mj-ea"/>
                </a:rPr>
                <a:t>。</a:t>
              </a:r>
            </a:p>
          </p:txBody>
        </p:sp>
      </p:grp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8A798540-740B-DA86-9345-6E04C4B4BE53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880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11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9F9E3B9A-124F-70B4-B7CD-718BB5C678C8}"/>
              </a:ext>
            </a:extLst>
          </p:cNvPr>
          <p:cNvSpPr txBox="1">
            <a:spLocks/>
          </p:cNvSpPr>
          <p:nvPr/>
        </p:nvSpPr>
        <p:spPr>
          <a:xfrm>
            <a:off x="311153" y="1008637"/>
            <a:ext cx="8448078" cy="8925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457200" indent="-368300" algn="l"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tx1"/>
                </a:solidFill>
                <a:latin typeface="Times New Roman" panose="02020603050405020304" pitchFamily="18" charset="0"/>
              </a:rPr>
              <a:t>當時的藝術作品題材已不再局限於天國等宗教觀念，還增添了許多世俗的內容，注重表現人的思想和感情。</a:t>
            </a:r>
            <a:endParaRPr lang="zh-TW" altLang="en-US" sz="2600" dirty="0">
              <a:solidFill>
                <a:schemeClr val="tx1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3293B1AB-6EC8-E877-DB52-2CF1D4448C60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AD9C884A-B76B-F8BE-D86C-9998D9EB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5</a:t>
            </a:fld>
            <a:endParaRPr lang="en-US"/>
          </a:p>
        </p:txBody>
      </p:sp>
      <p:pic>
        <p:nvPicPr>
          <p:cNvPr id="9" name="圖片 8" descr="一張含有 文字, 人的臉孔, 男人, 螢幕擷取畫面 的圖片&#10;&#10;AI 產生的內容可能不正確。">
            <a:hlinkClick r:id="rId3"/>
            <a:extLst>
              <a:ext uri="{FF2B5EF4-FFF2-40B4-BE49-F238E27FC236}">
                <a16:creationId xmlns:a16="http://schemas.microsoft.com/office/drawing/2014/main" id="{CE30E1F5-E556-AAF5-AD94-43FBE1D16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3" y="2314308"/>
            <a:ext cx="8521694" cy="3938155"/>
          </a:xfrm>
          <a:prstGeom prst="rect">
            <a:avLst/>
          </a:prstGeom>
        </p:spPr>
      </p:pic>
      <p:pic>
        <p:nvPicPr>
          <p:cNvPr id="11" name="圖片 10">
            <a:hlinkClick r:id="rId3"/>
            <a:extLst>
              <a:ext uri="{FF2B5EF4-FFF2-40B4-BE49-F238E27FC236}">
                <a16:creationId xmlns:a16="http://schemas.microsoft.com/office/drawing/2014/main" id="{EC6DA9CB-FA3B-70C6-F205-0E414FA45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360" y="5647181"/>
            <a:ext cx="725487" cy="72548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576EE634-C520-8EE4-3F70-C0C4BA88B9B8}"/>
              </a:ext>
            </a:extLst>
          </p:cNvPr>
          <p:cNvSpPr txBox="1"/>
          <p:nvPr/>
        </p:nvSpPr>
        <p:spPr>
          <a:xfrm>
            <a:off x="3244645" y="2194103"/>
            <a:ext cx="2899328" cy="472248"/>
          </a:xfrm>
          <a:prstGeom prst="roundRect">
            <a:avLst>
              <a:gd name="adj" fmla="val 50000"/>
            </a:avLst>
          </a:prstGeom>
          <a:solidFill>
            <a:srgbClr val="CC9E36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 defTabSz="914400"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文藝復興三傑</a:t>
            </a:r>
            <a:endParaRPr lang="zh-HK" altLang="en-US" sz="2800" b="1" dirty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946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A73F8A5D-01C5-0F17-2BFF-A4F950D41F60}"/>
              </a:ext>
            </a:extLst>
          </p:cNvPr>
          <p:cNvGrpSpPr/>
          <p:nvPr/>
        </p:nvGrpSpPr>
        <p:grpSpPr>
          <a:xfrm>
            <a:off x="0" y="0"/>
            <a:ext cx="9153348" cy="6876000"/>
            <a:chOff x="-14748" y="0"/>
            <a:chExt cx="9153348" cy="6876000"/>
          </a:xfrm>
        </p:grpSpPr>
        <p:pic>
          <p:nvPicPr>
            <p:cNvPr id="15" name="圖片 14" descr="一張含有 服裝, 油畫, 藝術, 視覺藝術 的圖片&#10;&#10;AI 產生的內容可能不正確。">
              <a:extLst>
                <a:ext uri="{FF2B5EF4-FFF2-40B4-BE49-F238E27FC236}">
                  <a16:creationId xmlns:a16="http://schemas.microsoft.com/office/drawing/2014/main" id="{59C6C7C7-C3D9-BEF5-2DC9-1D1ECF6B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5" r="3711"/>
            <a:stretch>
              <a:fillRect/>
            </a:stretch>
          </p:blipFill>
          <p:spPr>
            <a:xfrm>
              <a:off x="-14748" y="0"/>
              <a:ext cx="9153348" cy="6876000"/>
            </a:xfrm>
            <a:prstGeom prst="rect">
              <a:avLst/>
            </a:prstGeom>
          </p:spPr>
        </p:pic>
        <p:sp>
          <p:nvSpPr>
            <p:cNvPr id="16" name="Text Box 9">
              <a:extLst>
                <a:ext uri="{FF2B5EF4-FFF2-40B4-BE49-F238E27FC236}">
                  <a16:creationId xmlns:a16="http://schemas.microsoft.com/office/drawing/2014/main" id="{01855636-E13B-8F4A-DD64-42417037E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1239" y="133372"/>
              <a:ext cx="2697361" cy="1162223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描繪但丁手持</a:t>
              </a:r>
              <a:r>
                <a:rPr lang="en-US" altLang="zh-TW" dirty="0">
                  <a:latin typeface="+mj-ea"/>
                  <a:ea typeface="+mj-ea"/>
                </a:rPr>
                <a:t>《</a:t>
              </a:r>
              <a:r>
                <a:rPr lang="zh-TW" altLang="en-US" dirty="0">
                  <a:latin typeface="+mj-ea"/>
                  <a:ea typeface="+mj-ea"/>
                </a:rPr>
                <a:t>神曲</a:t>
              </a:r>
              <a:r>
                <a:rPr lang="en-US" altLang="zh-TW" dirty="0">
                  <a:latin typeface="+mj-ea"/>
                  <a:ea typeface="+mj-ea"/>
                </a:rPr>
                <a:t>》</a:t>
              </a:r>
              <a:r>
                <a:rPr lang="zh-TW" altLang="en-US" dirty="0">
                  <a:latin typeface="+mj-ea"/>
                  <a:ea typeface="+mj-ea"/>
                </a:rPr>
                <a:t>，站在地獄之門外的畫作。</a:t>
              </a:r>
              <a:endParaRPr lang="zh-HK" altLang="en-US" dirty="0">
                <a:latin typeface="+mj-ea"/>
                <a:ea typeface="+mj-ea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A9C6451B-7FEE-6196-301E-A643A47946E3}"/>
              </a:ext>
            </a:extLst>
          </p:cNvPr>
          <p:cNvSpPr/>
          <p:nvPr/>
        </p:nvSpPr>
        <p:spPr>
          <a:xfrm>
            <a:off x="282919" y="4518622"/>
            <a:ext cx="8578161" cy="220600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CA2244EC-2498-B91C-07D7-05813FBE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6</a:t>
            </a:fld>
            <a:endParaRPr lang="en-US"/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537054" y="4744340"/>
            <a:ext cx="8208739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en-US" dirty="0">
                <a:latin typeface="Times New Roman" panose="02020603050405020304" pitchFamily="18" charset="0"/>
              </a:rPr>
              <a:t>佛羅倫斯詩人但丁所著的</a:t>
            </a:r>
            <a:r>
              <a:rPr lang="en-US" altLang="zh-TW" dirty="0">
                <a:latin typeface="Times New Roman" panose="02020603050405020304" pitchFamily="18" charset="0"/>
              </a:rPr>
              <a:t>《</a:t>
            </a:r>
            <a:r>
              <a:rPr lang="zh-TW" altLang="en-US" dirty="0">
                <a:latin typeface="Times New Roman" panose="02020603050405020304" pitchFamily="18" charset="0"/>
              </a:rPr>
              <a:t>神曲</a:t>
            </a:r>
            <a:r>
              <a:rPr lang="en-US" altLang="zh-TW" dirty="0">
                <a:latin typeface="Times New Roman" panose="02020603050405020304" pitchFamily="18" charset="0"/>
              </a:rPr>
              <a:t>》</a:t>
            </a:r>
            <a:r>
              <a:rPr lang="zh-TW" altLang="en-US" dirty="0">
                <a:latin typeface="Times New Roman" panose="02020603050405020304" pitchFamily="18" charset="0"/>
              </a:rPr>
              <a:t>，是當時最具代表性的作品。</a:t>
            </a:r>
            <a:endParaRPr lang="zh-TW" altLang="en-US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18" name="文字版面配置區 4">
            <a:extLst>
              <a:ext uri="{FF2B5EF4-FFF2-40B4-BE49-F238E27FC236}">
                <a16:creationId xmlns:a16="http://schemas.microsoft.com/office/drawing/2014/main" id="{4F3B4ADC-15CC-A18D-3990-BD828D4BF7DD}"/>
              </a:ext>
            </a:extLst>
          </p:cNvPr>
          <p:cNvSpPr txBox="1">
            <a:spLocks/>
          </p:cNvSpPr>
          <p:nvPr/>
        </p:nvSpPr>
        <p:spPr>
          <a:xfrm>
            <a:off x="537053" y="5651503"/>
            <a:ext cx="8208739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en-US" dirty="0">
                <a:latin typeface="Times New Roman" panose="02020603050405020304" pitchFamily="18" charset="0"/>
              </a:rPr>
              <a:t>詩中描述死後的世界，揭露人世間種種罪惡，抨擊教會的腐敗。</a:t>
            </a:r>
            <a:endParaRPr lang="zh-TW" altLang="en-US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951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build="p"/>
      <p:bldP spid="1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11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2B28B-B94C-E6B1-4AD4-0B23D9057E95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F560F8B8-FCCE-F73F-41CB-CA558A1296C1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35A3AC8-C6BF-1E9A-C997-B7F21C527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7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931B86-F591-4F39-EF44-7E9D136D20AD}"/>
              </a:ext>
            </a:extLst>
          </p:cNvPr>
          <p:cNvGrpSpPr>
            <a:grpSpLocks/>
          </p:cNvGrpSpPr>
          <p:nvPr/>
        </p:nvGrpSpPr>
        <p:grpSpPr bwMode="auto">
          <a:xfrm>
            <a:off x="249238" y="1906032"/>
            <a:ext cx="5894388" cy="4457701"/>
            <a:chOff x="240" y="-13"/>
            <a:chExt cx="3713" cy="2808"/>
          </a:xfrm>
        </p:grpSpPr>
        <p:pic>
          <p:nvPicPr>
            <p:cNvPr id="17" name="Picture 14" descr="C:\Documents and Settings\Owner\桌面\zoe-ppt\S2T1\images\medieval painting 2.jpg">
              <a:extLst>
                <a:ext uri="{FF2B5EF4-FFF2-40B4-BE49-F238E27FC236}">
                  <a16:creationId xmlns:a16="http://schemas.microsoft.com/office/drawing/2014/main" id="{082FB2D0-96AE-0B63-F1C2-326B424F8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8"/>
            <a:stretch>
              <a:fillRect/>
            </a:stretch>
          </p:blipFill>
          <p:spPr bwMode="auto">
            <a:xfrm>
              <a:off x="240" y="-13"/>
              <a:ext cx="3713" cy="28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5">
              <a:extLst>
                <a:ext uri="{FF2B5EF4-FFF2-40B4-BE49-F238E27FC236}">
                  <a16:creationId xmlns:a16="http://schemas.microsoft.com/office/drawing/2014/main" id="{BBFDDAD7-AA53-DA42-6CA2-EA2056E6D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" y="2459"/>
              <a:ext cx="1579" cy="291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中古時代的畫作</a:t>
              </a:r>
              <a:endParaRPr lang="en-US" altLang="zh-TW" dirty="0">
                <a:latin typeface="+mj-ea"/>
                <a:ea typeface="+mj-ea"/>
              </a:endParaRPr>
            </a:p>
          </p:txBody>
        </p:sp>
      </p:grpSp>
      <p:grpSp>
        <p:nvGrpSpPr>
          <p:cNvPr id="19" name="Group 13">
            <a:extLst>
              <a:ext uri="{FF2B5EF4-FFF2-40B4-BE49-F238E27FC236}">
                <a16:creationId xmlns:a16="http://schemas.microsoft.com/office/drawing/2014/main" id="{235D2D51-8082-B8F9-CC96-ECB367F9B7D0}"/>
              </a:ext>
            </a:extLst>
          </p:cNvPr>
          <p:cNvGrpSpPr>
            <a:grpSpLocks/>
          </p:cNvGrpSpPr>
          <p:nvPr/>
        </p:nvGrpSpPr>
        <p:grpSpPr bwMode="auto">
          <a:xfrm>
            <a:off x="4056061" y="2233416"/>
            <a:ext cx="4838701" cy="4559300"/>
            <a:chOff x="3692" y="1754"/>
            <a:chExt cx="3048" cy="2872"/>
          </a:xfrm>
        </p:grpSpPr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5EA8B003-8C9E-7E2D-2DCA-E478D00533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" y="1754"/>
              <a:ext cx="3048" cy="28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B0184263-E649-092A-B416-D10423688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6" y="1862"/>
              <a:ext cx="1899" cy="291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文藝復興時期的畫作</a:t>
              </a:r>
              <a:endParaRPr lang="en-US" altLang="zh-TW" dirty="0">
                <a:latin typeface="+mj-ea"/>
                <a:ea typeface="+mj-ea"/>
              </a:endParaRPr>
            </a:p>
          </p:txBody>
        </p:sp>
      </p:grpSp>
      <p:sp>
        <p:nvSpPr>
          <p:cNvPr id="22" name="文字版面配置區 4">
            <a:extLst>
              <a:ext uri="{FF2B5EF4-FFF2-40B4-BE49-F238E27FC236}">
                <a16:creationId xmlns:a16="http://schemas.microsoft.com/office/drawing/2014/main" id="{A26FC080-477E-EF4B-0120-580F5374CE96}"/>
              </a:ext>
            </a:extLst>
          </p:cNvPr>
          <p:cNvSpPr txBox="1">
            <a:spLocks/>
          </p:cNvSpPr>
          <p:nvPr/>
        </p:nvSpPr>
        <p:spPr>
          <a:xfrm>
            <a:off x="399715" y="922902"/>
            <a:ext cx="8128000" cy="892552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600" dirty="0">
                <a:latin typeface="Times New Roman" panose="02020603050405020304" pitchFamily="18" charset="0"/>
              </a:rPr>
              <a:t>而文藝復興時期的畫作生動寫實，與中古時代的藝術風格形成鮮明對比，也體現了人文主義的精神。</a:t>
            </a:r>
            <a:endParaRPr lang="zh-TW" altLang="en-US" sz="26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195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1">
            <a:extLst>
              <a:ext uri="{FF2B5EF4-FFF2-40B4-BE49-F238E27FC236}">
                <a16:creationId xmlns:a16="http://schemas.microsoft.com/office/drawing/2014/main" id="{DE633AFB-DAD0-3060-D01E-F75CFC83322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325461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ea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ea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12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D92CDC7-B49E-71C4-56A7-F76EBD97FECD}"/>
              </a:ext>
            </a:extLst>
          </p:cNvPr>
          <p:cNvGrpSpPr/>
          <p:nvPr/>
        </p:nvGrpSpPr>
        <p:grpSpPr>
          <a:xfrm>
            <a:off x="5151413" y="1575175"/>
            <a:ext cx="3734957" cy="4884792"/>
            <a:chOff x="5151413" y="1575175"/>
            <a:chExt cx="3734957" cy="4884792"/>
          </a:xfrm>
        </p:grpSpPr>
        <p:pic>
          <p:nvPicPr>
            <p:cNvPr id="10" name="圖片 21" descr="一張含有 藝術, 油畫, 視覺藝術 的圖片&#10;&#10;AI 產生的內容可能不正確。">
              <a:extLst>
                <a:ext uri="{FF2B5EF4-FFF2-40B4-BE49-F238E27FC236}">
                  <a16:creationId xmlns:a16="http://schemas.microsoft.com/office/drawing/2014/main" id="{F24D201D-98FC-5195-B315-0B58E0641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1413" y="1575175"/>
              <a:ext cx="3734956" cy="488479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40A464-F5F4-4CEA-43DF-A6376CEF3469}"/>
                </a:ext>
              </a:extLst>
            </p:cNvPr>
            <p:cNvSpPr/>
            <p:nvPr/>
          </p:nvSpPr>
          <p:spPr>
            <a:xfrm>
              <a:off x="6297562" y="5956633"/>
              <a:ext cx="2588808" cy="503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400" b="0" i="0" u="none" strike="noStrike" baseline="0" dirty="0">
                  <a:solidFill>
                    <a:srgbClr val="221E1F"/>
                  </a:solidFill>
                  <a:latin typeface="+mn-ea"/>
                </a:rPr>
                <a:t>《</a:t>
              </a:r>
              <a:r>
                <a:rPr lang="zh-TW" altLang="en-US" sz="2400" b="0" i="0" u="none" strike="noStrike" baseline="0" dirty="0">
                  <a:solidFill>
                    <a:srgbClr val="221E1F"/>
                  </a:solidFill>
                  <a:latin typeface="+mn-ea"/>
                </a:rPr>
                <a:t>宣告耶穌復活</a:t>
              </a:r>
              <a:r>
                <a:rPr lang="en-US" altLang="zh-TW" sz="2400" b="0" i="0" u="none" strike="noStrike" baseline="0" dirty="0">
                  <a:solidFill>
                    <a:srgbClr val="221E1F"/>
                  </a:solidFill>
                  <a:latin typeface="+mn-ea"/>
                </a:rPr>
                <a:t>》</a:t>
              </a:r>
              <a:endParaRPr lang="zh-HK" altLang="en-US" sz="2400" dirty="0">
                <a:latin typeface="+mn-ea"/>
              </a:endParaRPr>
            </a:p>
          </p:txBody>
        </p:sp>
      </p:grpSp>
      <p:sp>
        <p:nvSpPr>
          <p:cNvPr id="17" name="文字版面配置區 4">
            <a:extLst>
              <a:ext uri="{FF2B5EF4-FFF2-40B4-BE49-F238E27FC236}">
                <a16:creationId xmlns:a16="http://schemas.microsoft.com/office/drawing/2014/main" id="{C803D369-F599-7CAE-22AC-022E482FD87B}"/>
              </a:ext>
            </a:extLst>
          </p:cNvPr>
          <p:cNvSpPr txBox="1">
            <a:spLocks/>
          </p:cNvSpPr>
          <p:nvPr/>
        </p:nvSpPr>
        <p:spPr>
          <a:xfrm>
            <a:off x="257631" y="1741018"/>
            <a:ext cx="4407359" cy="43112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buNone/>
            </a:pPr>
            <a:r>
              <a:rPr kumimoji="1" lang="zh-HK" altLang="en-US" sz="2600" b="1" dirty="0"/>
              <a:t>題材</a:t>
            </a:r>
            <a:r>
              <a:rPr kumimoji="1" lang="en-US" altLang="zh-HK" sz="2600" b="1" dirty="0"/>
              <a:t>︰</a:t>
            </a:r>
          </a:p>
          <a:p>
            <a:pPr marL="0" indent="0">
              <a:buNone/>
            </a:pPr>
            <a:r>
              <a:rPr kumimoji="1" lang="zh-HK" altLang="en-US" sz="2600" dirty="0"/>
              <a:t>以宗教為主</a:t>
            </a:r>
            <a:endParaRPr kumimoji="1" lang="en-HK" altLang="zh-HK" sz="2600" dirty="0"/>
          </a:p>
          <a:p>
            <a:pPr marL="0" indent="0">
              <a:spcBef>
                <a:spcPts val="2200"/>
              </a:spcBef>
              <a:buNone/>
            </a:pPr>
            <a:r>
              <a:rPr kumimoji="1" lang="zh-HK" altLang="en-US" sz="2600" b="1" dirty="0"/>
              <a:t>立體感</a:t>
            </a:r>
            <a:r>
              <a:rPr kumimoji="1" lang="en-US" altLang="zh-HK" sz="2600" b="1" dirty="0"/>
              <a:t>︰</a:t>
            </a:r>
          </a:p>
          <a:p>
            <a:r>
              <a:rPr kumimoji="1" lang="zh-HK" altLang="en-US" sz="2600" dirty="0"/>
              <a:t>較平面，未能表達遠近及空間</a:t>
            </a:r>
            <a:endParaRPr kumimoji="1" lang="en-HK" altLang="zh-HK" sz="2600" dirty="0"/>
          </a:p>
          <a:p>
            <a:r>
              <a:rPr kumimoji="1" lang="zh-HK" altLang="en-US" sz="2600" dirty="0"/>
              <a:t>深度人物和物件不符合比例</a:t>
            </a:r>
            <a:endParaRPr kumimoji="1" lang="en-HK" altLang="zh-HK" sz="2600" dirty="0"/>
          </a:p>
          <a:p>
            <a:pPr marL="0" indent="0">
              <a:spcBef>
                <a:spcPts val="2200"/>
              </a:spcBef>
              <a:buNone/>
            </a:pPr>
            <a:r>
              <a:rPr kumimoji="1" lang="zh-HK" altLang="en-US" sz="2600" b="1" dirty="0"/>
              <a:t>風格</a:t>
            </a:r>
            <a:r>
              <a:rPr kumimoji="1" lang="en-US" altLang="zh-HK" sz="2600" b="1" dirty="0"/>
              <a:t>︰</a:t>
            </a:r>
          </a:p>
          <a:p>
            <a:r>
              <a:rPr kumimoji="1" lang="zh-HK" altLang="en-US" sz="2600" dirty="0"/>
              <a:t>用色單調</a:t>
            </a:r>
            <a:endParaRPr kumimoji="1" lang="en-HK" altLang="zh-HK" sz="2600" dirty="0"/>
          </a:p>
          <a:p>
            <a:r>
              <a:rPr kumimoji="1" lang="zh-HK" altLang="en-US" sz="2600" dirty="0"/>
              <a:t>人物形象嚴肅、刻板，欠缺真實感</a:t>
            </a:r>
          </a:p>
          <a:p>
            <a:endParaRPr kumimoji="1" lang="zh-HK" altLang="en-US" sz="2400" dirty="0"/>
          </a:p>
          <a:p>
            <a:pPr marL="0" indent="0">
              <a:buNone/>
            </a:pPr>
            <a:endParaRPr kumimoji="1" lang="zh-HK" altLang="en-US" sz="2400" dirty="0"/>
          </a:p>
        </p:txBody>
      </p:sp>
      <p:sp>
        <p:nvSpPr>
          <p:cNvPr id="19" name="文字版面配置區 5">
            <a:extLst>
              <a:ext uri="{FF2B5EF4-FFF2-40B4-BE49-F238E27FC236}">
                <a16:creationId xmlns:a16="http://schemas.microsoft.com/office/drawing/2014/main" id="{5D42A3C1-EE5B-C21A-08AF-097404BBAA46}"/>
              </a:ext>
            </a:extLst>
          </p:cNvPr>
          <p:cNvSpPr txBox="1">
            <a:spLocks/>
          </p:cNvSpPr>
          <p:nvPr/>
        </p:nvSpPr>
        <p:spPr>
          <a:xfrm>
            <a:off x="257631" y="851039"/>
            <a:ext cx="8637131" cy="5033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b="1" dirty="0">
                <a:solidFill>
                  <a:srgbClr val="F9AC1A"/>
                </a:solidFill>
                <a:latin typeface="+mj-ea"/>
                <a:ea typeface="+mj-ea"/>
              </a:rPr>
              <a:t>中古時代與文藝復興繪畫風格的比較</a:t>
            </a:r>
            <a:endParaRPr lang="zh-HK" altLang="en-US" dirty="0">
              <a:solidFill>
                <a:srgbClr val="F9AC1A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D50D7DD-A07F-2713-1134-2FC87B8D9281}"/>
              </a:ext>
            </a:extLst>
          </p:cNvPr>
          <p:cNvSpPr txBox="1"/>
          <p:nvPr/>
        </p:nvSpPr>
        <p:spPr>
          <a:xfrm>
            <a:off x="2962755" y="1575175"/>
            <a:ext cx="3010342" cy="472248"/>
          </a:xfrm>
          <a:prstGeom prst="roundRect">
            <a:avLst>
              <a:gd name="adj" fmla="val 50000"/>
            </a:avLst>
          </a:prstGeom>
          <a:solidFill>
            <a:srgbClr val="CC9E36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lvl="0" algn="ctr" defTabSz="914400">
              <a:defRPr/>
            </a:pPr>
            <a:r>
              <a:rPr kumimoji="1" lang="zh-TW" altLang="en-US" sz="2600" b="1" dirty="0">
                <a:solidFill>
                  <a:srgbClr val="FFFFFF"/>
                </a:solidFill>
                <a:latin typeface="+mn-ea"/>
              </a:rPr>
              <a:t>中古時代的畫作</a:t>
            </a:r>
          </a:p>
        </p:txBody>
      </p:sp>
    </p:spTree>
    <p:extLst>
      <p:ext uri="{BB962C8B-B14F-4D97-AF65-F5344CB8AC3E}">
        <p14:creationId xmlns:p14="http://schemas.microsoft.com/office/powerpoint/2010/main" val="813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B51270-687B-07D8-DEF5-188E34E15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FFAB92D3-87B8-6710-C008-80C18C12D4C3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12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3AF60116-5122-4F75-DEC4-CD5CF3FAF71B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6EFADF2-CBB4-C55F-35AD-1635808EB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9</a:t>
            </a:fld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C12D572-C13C-3079-E43E-29BE3B9E1140}"/>
              </a:ext>
            </a:extLst>
          </p:cNvPr>
          <p:cNvGrpSpPr/>
          <p:nvPr/>
        </p:nvGrpSpPr>
        <p:grpSpPr>
          <a:xfrm>
            <a:off x="1001826" y="1203743"/>
            <a:ext cx="7892936" cy="4103999"/>
            <a:chOff x="1037189" y="555406"/>
            <a:chExt cx="7892936" cy="4259202"/>
          </a:xfrm>
        </p:grpSpPr>
        <p:pic>
          <p:nvPicPr>
            <p:cNvPr id="8" name="圖片 7" descr="一張含有 藝術, 油畫, 教堂, 聖地 的圖片&#10;&#10;AI 產生的內容可能不正確。">
              <a:extLst>
                <a:ext uri="{FF2B5EF4-FFF2-40B4-BE49-F238E27FC236}">
                  <a16:creationId xmlns:a16="http://schemas.microsoft.com/office/drawing/2014/main" id="{D8C73D33-327D-6FF5-7E9A-6879B3616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189" y="578577"/>
              <a:ext cx="6799006" cy="4236031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A3F84CDC-28A1-6D3A-E84B-9D9739EB0858}"/>
                </a:ext>
              </a:extLst>
            </p:cNvPr>
            <p:cNvSpPr txBox="1"/>
            <p:nvPr/>
          </p:nvSpPr>
          <p:spPr>
            <a:xfrm>
              <a:off x="7025096" y="555406"/>
              <a:ext cx="1905029" cy="830997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latin typeface="+mj-ea"/>
                  <a:ea typeface="+mj-ea"/>
                </a:rPr>
                <a:t>拉斐爾的</a:t>
              </a:r>
              <a:r>
                <a:rPr lang="en-US" altLang="zh-TW" dirty="0">
                  <a:latin typeface="+mj-ea"/>
                  <a:ea typeface="+mj-ea"/>
                </a:rPr>
                <a:t>《</a:t>
              </a:r>
              <a:r>
                <a:rPr lang="zh-TW" altLang="en-US" dirty="0">
                  <a:latin typeface="+mj-ea"/>
                  <a:ea typeface="+mj-ea"/>
                </a:rPr>
                <a:t>雅典學院</a:t>
              </a:r>
              <a:r>
                <a:rPr lang="en-US" altLang="zh-TW" dirty="0">
                  <a:latin typeface="+mj-ea"/>
                  <a:ea typeface="+mj-ea"/>
                </a:rPr>
                <a:t>》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FC301AB-D39B-C884-D6FC-225D2D979EE0}"/>
              </a:ext>
            </a:extLst>
          </p:cNvPr>
          <p:cNvSpPr txBox="1"/>
          <p:nvPr/>
        </p:nvSpPr>
        <p:spPr>
          <a:xfrm>
            <a:off x="991349" y="5558984"/>
            <a:ext cx="498857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600" b="1" dirty="0">
                <a:latin typeface="+mj-ea"/>
                <a:ea typeface="+mj-ea"/>
              </a:rPr>
              <a:t>題材</a:t>
            </a:r>
            <a:r>
              <a:rPr lang="en-US" altLang="zh-TW" sz="2600" b="1" dirty="0">
                <a:latin typeface="+mj-ea"/>
                <a:ea typeface="+mj-ea"/>
              </a:rPr>
              <a:t>︰</a:t>
            </a:r>
          </a:p>
          <a:p>
            <a:r>
              <a:rPr lang="zh-TW" altLang="en-US" sz="2600" b="0" dirty="0">
                <a:solidFill>
                  <a:schemeClr val="tx1"/>
                </a:solidFill>
                <a:latin typeface="+mj-ea"/>
                <a:ea typeface="+mj-ea"/>
              </a:rPr>
              <a:t>除宗教外，也描繪世俗的人和事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AEA56FE-9E2B-F913-1010-FC8E8D39337A}"/>
              </a:ext>
            </a:extLst>
          </p:cNvPr>
          <p:cNvSpPr txBox="1"/>
          <p:nvPr/>
        </p:nvSpPr>
        <p:spPr>
          <a:xfrm>
            <a:off x="3066829" y="974672"/>
            <a:ext cx="3010342" cy="472248"/>
          </a:xfrm>
          <a:prstGeom prst="roundRect">
            <a:avLst>
              <a:gd name="adj" fmla="val 50000"/>
            </a:avLst>
          </a:prstGeom>
          <a:solidFill>
            <a:srgbClr val="CC9E36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lvl="0" algn="ctr" defTabSz="914400">
              <a:defRPr/>
            </a:pPr>
            <a:r>
              <a:rPr kumimoji="1" lang="zh-TW" altLang="en-US" sz="2600" b="1" dirty="0">
                <a:solidFill>
                  <a:srgbClr val="FFFFFF"/>
                </a:solidFill>
                <a:latin typeface="+mn-ea"/>
              </a:rPr>
              <a:t>文藝復興的畫作</a:t>
            </a:r>
          </a:p>
        </p:txBody>
      </p:sp>
    </p:spTree>
    <p:extLst>
      <p:ext uri="{BB962C8B-B14F-4D97-AF65-F5344CB8AC3E}">
        <p14:creationId xmlns:p14="http://schemas.microsoft.com/office/powerpoint/2010/main" val="199476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1492</TotalTime>
  <Words>1173</Words>
  <Application>Microsoft Office PowerPoint</Application>
  <PresentationFormat>如螢幕大小 (4:3)</PresentationFormat>
  <Paragraphs>172</Paragraphs>
  <Slides>29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6" baseType="lpstr">
      <vt:lpstr>微軟正黑體</vt:lpstr>
      <vt:lpstr>Aptos</vt:lpstr>
      <vt:lpstr>Arial</vt:lpstr>
      <vt:lpstr>Calibri</vt:lpstr>
      <vt:lpstr>Times New Roman</vt:lpstr>
      <vt:lpstr>Tw Cen MT</vt:lpstr>
      <vt:lpstr>Office Theme</vt:lpstr>
      <vt:lpstr>PowerPoint 簡報</vt:lpstr>
      <vt:lpstr>iii. 文藝復興的特徵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Kee Ling</dc:creator>
  <cp:lastModifiedBy>history01 history01</cp:lastModifiedBy>
  <cp:revision>107</cp:revision>
  <dcterms:created xsi:type="dcterms:W3CDTF">2026-03-09T09:42:46Z</dcterms:created>
  <dcterms:modified xsi:type="dcterms:W3CDTF">2026-04-16T14:17:13Z</dcterms:modified>
</cp:coreProperties>
</file>