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79" r:id="rId4"/>
    <p:sldId id="280" r:id="rId5"/>
    <p:sldId id="282" r:id="rId6"/>
    <p:sldId id="283" r:id="rId7"/>
    <p:sldId id="285" r:id="rId8"/>
    <p:sldId id="287" r:id="rId9"/>
    <p:sldId id="293" r:id="rId10"/>
    <p:sldId id="311" r:id="rId11"/>
    <p:sldId id="312" r:id="rId12"/>
    <p:sldId id="295" r:id="rId13"/>
    <p:sldId id="296" r:id="rId14"/>
    <p:sldId id="297" r:id="rId15"/>
    <p:sldId id="288" r:id="rId16"/>
    <p:sldId id="299" r:id="rId17"/>
    <p:sldId id="284" r:id="rId18"/>
    <p:sldId id="300" r:id="rId19"/>
    <p:sldId id="301" r:id="rId20"/>
    <p:sldId id="302" r:id="rId21"/>
    <p:sldId id="303" r:id="rId22"/>
    <p:sldId id="304" r:id="rId23"/>
    <p:sldId id="305" r:id="rId24"/>
    <p:sldId id="308" r:id="rId25"/>
    <p:sldId id="306" r:id="rId26"/>
    <p:sldId id="307" r:id="rId27"/>
    <p:sldId id="309" r:id="rId28"/>
    <p:sldId id="310" r:id="rId29"/>
    <p:sldId id="313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8C4"/>
    <a:srgbClr val="DC9006"/>
    <a:srgbClr val="F9AC1A"/>
    <a:srgbClr val="FEE198"/>
    <a:srgbClr val="FFC000"/>
    <a:srgbClr val="1BA7D3"/>
    <a:srgbClr val="00ADB0"/>
    <a:srgbClr val="AEDADC"/>
    <a:srgbClr val="6CAAAE"/>
    <a:srgbClr val="EC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6405"/>
  </p:normalViewPr>
  <p:slideViewPr>
    <p:cSldViewPr snapToGrid="0">
      <p:cViewPr varScale="1">
        <p:scale>
          <a:sx n="65" d="100"/>
          <a:sy n="65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639E8A-FBC9-0527-7334-E7C0037AA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D533-9EB3-5482-BF8A-B65D97502E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883D5-C324-BA44-A4F3-DC4927AB979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DDEC6-B4E9-20D6-69E6-142C09E3C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170D-3D3D-3444-A532-8ECBC7B1D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2B76-A995-DB42-9CB0-D809C452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B3DC-8643-4C80-8EF3-EA11844C3FB0}" type="datetimeFigureOut">
              <a:rPr lang="zh-HK" altLang="en-US" smtClean="0"/>
              <a:t>16/4/2026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3B53-E41B-48B8-B615-B842C5C875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4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49FC-D227-44C0-B9A7-BAEC947D5662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A9D4-8157-49F2-8D2B-AB1E3CEBA6A3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9392-E711-4450-8DC9-395A828AA055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76AE-FAA7-445D-AEB4-A566C123A104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D4AB-7FE5-4294-996E-11D6DCEC2C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2AD3-3D91-4DF7-AED7-EC968440D087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B89-C539-4799-8B17-C407E0BB7F6C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F144-D139-4E86-AD58-70276FFA072A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4955-AD62-47D4-A517-6DB7951EC43B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31B4-61EC-41E2-8F19-9E629A6CC5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EE8F-6220-4ADF-AE10-16DE0B9E9DDF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A334-1FF3-44D3-94CD-EB016A40A990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-lNpxCmIJY?si=jjs5pV_7e0wFrRy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arcade.padlet.com/game/WNp25Odbjx" TargetMode="External"/><Relationship Id="rId7" Type="http://schemas.openxmlformats.org/officeDocument/2006/relationships/hyperlink" Target="https://arcade.padlet.com/game/zVKZNnNYK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padlet.com/LKHistory/2-11-l6cp9zc6onkc73n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57DAE-4554-F16A-4BC6-CBE7D158C2AE}"/>
              </a:ext>
            </a:extLst>
          </p:cNvPr>
          <p:cNvSpPr txBox="1"/>
          <p:nvPr/>
        </p:nvSpPr>
        <p:spPr>
          <a:xfrm>
            <a:off x="2127738" y="1147122"/>
            <a:ext cx="48885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 of modern Europe</a:t>
            </a:r>
            <a:endParaRPr lang="zh-HK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HK" altLang="en-US" sz="2400" b="1" dirty="0">
              <a:solidFill>
                <a:schemeClr val="bg1"/>
              </a:solidFill>
              <a:latin typeface="+mj-lt"/>
              <a:ea typeface="+mj-ea"/>
              <a:cs typeface="Microsoft Tai Le" panose="020B0502040204020203" pitchFamily="34" charset="0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4C5E57F9-9449-F759-EF18-94F1342738C5}"/>
              </a:ext>
            </a:extLst>
          </p:cNvPr>
          <p:cNvSpPr txBox="1"/>
          <p:nvPr/>
        </p:nvSpPr>
        <p:spPr>
          <a:xfrm>
            <a:off x="3025248" y="3791295"/>
            <a:ext cx="3779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HK" altLang="zh-HK" sz="2200" dirty="0">
                <a:solidFill>
                  <a:srgbClr val="755C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Renaissance (2)</a:t>
            </a:r>
            <a:endParaRPr lang="en-US" sz="2200" dirty="0">
              <a:latin typeface="+mj-ea"/>
              <a:ea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A8429D5-C240-54DF-DAB0-2B41D09BE083}"/>
              </a:ext>
            </a:extLst>
          </p:cNvPr>
          <p:cNvSpPr txBox="1"/>
          <p:nvPr/>
        </p:nvSpPr>
        <p:spPr>
          <a:xfrm>
            <a:off x="4914900" y="4254056"/>
            <a:ext cx="1546752" cy="234670"/>
          </a:xfrm>
          <a:prstGeom prst="roundRect">
            <a:avLst>
              <a:gd name="adj" fmla="val 50000"/>
            </a:avLst>
          </a:prstGeom>
          <a:solidFill>
            <a:srgbClr val="755C9D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zh-HK" sz="2000" dirty="0">
                <a:solidFill>
                  <a:schemeClr val="bg1"/>
                </a:solidFill>
              </a:rPr>
              <a:t>2A, pp.11-19</a:t>
            </a:r>
            <a:endParaRPr kumimoji="1" lang="zh-HK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A6F1AECD-80A0-8961-F21C-7FA1E111FAF4}"/>
              </a:ext>
            </a:extLst>
          </p:cNvPr>
          <p:cNvSpPr txBox="1"/>
          <p:nvPr/>
        </p:nvSpPr>
        <p:spPr>
          <a:xfrm>
            <a:off x="2682348" y="2287976"/>
            <a:ext cx="3779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lnSpc>
                <a:spcPts val="2720"/>
              </a:lnSpc>
            </a:pPr>
            <a:r>
              <a:rPr kumimoji="1" lang="en-US" altLang="zh-HK" sz="2400" b="1" dirty="0">
                <a:solidFill>
                  <a:srgbClr val="B17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	</a:t>
            </a:r>
            <a:r>
              <a:rPr kumimoji="1" lang="en-HK" altLang="zh-HK" sz="2400" b="1" dirty="0">
                <a:solidFill>
                  <a:srgbClr val="B17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God-centred to human-centred: the Renaissance and the Reformation</a:t>
            </a:r>
          </a:p>
        </p:txBody>
      </p:sp>
    </p:spTree>
    <p:extLst>
      <p:ext uri="{BB962C8B-B14F-4D97-AF65-F5344CB8AC3E}">
        <p14:creationId xmlns:p14="http://schemas.microsoft.com/office/powerpoint/2010/main" val="5786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0AE98-2184-89A6-EC05-E31D1098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F002406F-A1B5-4F63-534C-894AAB721B1C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DAD2C89-3D16-C842-9D95-244515BE410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29BF0D-ED8D-02C3-560E-746EF20E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10</a:t>
            </a:fld>
            <a:endParaRPr 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F1BC0C-1088-9E1A-BCB2-C09CE76B295F}"/>
              </a:ext>
            </a:extLst>
          </p:cNvPr>
          <p:cNvSpPr txBox="1"/>
          <p:nvPr/>
        </p:nvSpPr>
        <p:spPr>
          <a:xfrm>
            <a:off x="82994" y="5126305"/>
            <a:ext cx="91740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400" b="1" dirty="0">
                <a:latin typeface="Arial" panose="020B0604020202020204" pitchFamily="34" charset="0"/>
                <a:cs typeface="Arial" panose="020B0604020202020204" pitchFamily="34" charset="0"/>
              </a:rPr>
              <a:t>Graphical projection: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Using perspective (</a:t>
            </a:r>
            <a:r>
              <a:rPr lang="zh-HK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透視法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) as well as light and shade to show three-dimensional figures and objects at different distance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Figures and objects being in proportion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CCC017D-8173-B7D8-0CC2-740D8F06CC6C}"/>
              </a:ext>
            </a:extLst>
          </p:cNvPr>
          <p:cNvGrpSpPr/>
          <p:nvPr/>
        </p:nvGrpSpPr>
        <p:grpSpPr>
          <a:xfrm>
            <a:off x="322977" y="885255"/>
            <a:ext cx="8520558" cy="4143970"/>
            <a:chOff x="249237" y="885255"/>
            <a:chExt cx="8520558" cy="4143970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CAAA1146-863C-2532-D9D2-5E7D3665C91F}"/>
                </a:ext>
              </a:extLst>
            </p:cNvPr>
            <p:cNvGrpSpPr/>
            <p:nvPr/>
          </p:nvGrpSpPr>
          <p:grpSpPr>
            <a:xfrm>
              <a:off x="1002357" y="885255"/>
              <a:ext cx="7767438" cy="4143970"/>
              <a:chOff x="993476" y="117733"/>
              <a:chExt cx="7767438" cy="4300685"/>
            </a:xfrm>
          </p:grpSpPr>
          <p:pic>
            <p:nvPicPr>
              <p:cNvPr id="17" name="圖片 16" descr="一張含有 藝術, 油畫, 教堂, 聖地 的圖片&#10;&#10;AI 產生的內容可能不正確。">
                <a:extLst>
                  <a:ext uri="{FF2B5EF4-FFF2-40B4-BE49-F238E27FC236}">
                    <a16:creationId xmlns:a16="http://schemas.microsoft.com/office/drawing/2014/main" id="{7564F131-C642-33E1-B090-0D143F0BB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476" y="117733"/>
                <a:ext cx="6902778" cy="4300685"/>
              </a:xfrm>
              <a:prstGeom prst="rect">
                <a:avLst/>
              </a:prstGeom>
            </p:spPr>
          </p:pic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C2AF165-37AC-152E-58C3-20B2A31ABF22}"/>
                  </a:ext>
                </a:extLst>
              </p:cNvPr>
              <p:cNvSpPr txBox="1"/>
              <p:nvPr/>
            </p:nvSpPr>
            <p:spPr>
              <a:xfrm>
                <a:off x="5765506" y="117733"/>
                <a:ext cx="2995408" cy="734656"/>
              </a:xfrm>
              <a:prstGeom prst="rect">
                <a:avLst/>
              </a:prstGeom>
              <a:solidFill>
                <a:srgbClr val="F2F2F2">
                  <a:alpha val="89804"/>
                </a:srgbClr>
              </a:solidFill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>
                  <a:defRPr sz="2400"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</a:lstStyle>
              <a:p>
                <a:r>
                  <a:rPr lang="en-US" altLang="zh-TW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School of Athens </a:t>
                </a:r>
                <a:r>
                  <a:rPr lang="en-US" altLang="zh-TW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zh-HK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雅典學院</a:t>
                </a:r>
                <a:r>
                  <a:rPr lang="en-US" altLang="zh-HK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altLang="zh-TW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by Raphael</a:t>
                </a: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C802BEA-9F09-DB86-4E61-45C958DE39AC}"/>
                </a:ext>
              </a:extLst>
            </p:cNvPr>
            <p:cNvSpPr txBox="1"/>
            <p:nvPr/>
          </p:nvSpPr>
          <p:spPr>
            <a:xfrm>
              <a:off x="249237" y="997336"/>
              <a:ext cx="3721482" cy="621585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Renaissance painting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02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AF0C5-499B-6A55-18D6-6FE58908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B9EE6DBA-F67D-BEB8-A872-F2855AC5B39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E6462C9-F4A7-D795-0FDD-D79F7EECB6AF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5470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C985A83-68AD-9320-76AC-D14E8A73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11</a:t>
            </a:fld>
            <a:endParaRPr 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C3B56E3-04AE-BBAF-2B9C-357249EE204C}"/>
              </a:ext>
            </a:extLst>
          </p:cNvPr>
          <p:cNvSpPr txBox="1"/>
          <p:nvPr/>
        </p:nvSpPr>
        <p:spPr>
          <a:xfrm>
            <a:off x="786973" y="5257826"/>
            <a:ext cx="7929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400" b="1" dirty="0">
                <a:latin typeface="Arial" panose="020B0604020202020204" pitchFamily="34" charset="0"/>
                <a:cs typeface="Arial" panose="020B0604020202020204" pitchFamily="34" charset="0"/>
              </a:rPr>
              <a:t>Style:</a:t>
            </a:r>
            <a:endParaRPr lang="en-US" altLang="zh-TW" sz="2400" b="1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457200" indent="-368300">
              <a:buFont typeface="Arial" panose="020B0604020202020204" pitchFamily="34" charset="0"/>
              <a:buChar char="•"/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Rich colours</a:t>
            </a:r>
          </a:p>
          <a:p>
            <a:pPr marL="457200" indent="-368300">
              <a:buFont typeface="Arial" panose="020B0604020202020204" pitchFamily="34" charset="0"/>
              <a:buChar char="•"/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Figures looking three-dimensional and more realistic </a:t>
            </a:r>
            <a:endParaRPr lang="zh-TW" altLang="en-US" sz="24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0E2ECF7-91EF-5DB2-55F6-F2FA124A8029}"/>
              </a:ext>
            </a:extLst>
          </p:cNvPr>
          <p:cNvGrpSpPr/>
          <p:nvPr/>
        </p:nvGrpSpPr>
        <p:grpSpPr>
          <a:xfrm>
            <a:off x="322977" y="885255"/>
            <a:ext cx="8520558" cy="4143970"/>
            <a:chOff x="249237" y="885255"/>
            <a:chExt cx="8520558" cy="414397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9567CAAD-8AE8-B457-88AE-70B16547375D}"/>
                </a:ext>
              </a:extLst>
            </p:cNvPr>
            <p:cNvGrpSpPr/>
            <p:nvPr/>
          </p:nvGrpSpPr>
          <p:grpSpPr>
            <a:xfrm>
              <a:off x="1002357" y="885255"/>
              <a:ext cx="7767438" cy="4143970"/>
              <a:chOff x="993476" y="117733"/>
              <a:chExt cx="7767438" cy="4300685"/>
            </a:xfrm>
          </p:grpSpPr>
          <p:pic>
            <p:nvPicPr>
              <p:cNvPr id="13" name="圖片 12" descr="一張含有 藝術, 油畫, 教堂, 聖地 的圖片&#10;&#10;AI 產生的內容可能不正確。">
                <a:extLst>
                  <a:ext uri="{FF2B5EF4-FFF2-40B4-BE49-F238E27FC236}">
                    <a16:creationId xmlns:a16="http://schemas.microsoft.com/office/drawing/2014/main" id="{CD77BA0E-39BA-976E-E010-141637DE3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476" y="117733"/>
                <a:ext cx="6902778" cy="4300685"/>
              </a:xfrm>
              <a:prstGeom prst="rect">
                <a:avLst/>
              </a:prstGeom>
            </p:spPr>
          </p:pic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347293F0-DF5B-550F-D59C-03DECF8E7A46}"/>
                  </a:ext>
                </a:extLst>
              </p:cNvPr>
              <p:cNvSpPr txBox="1"/>
              <p:nvPr/>
            </p:nvSpPr>
            <p:spPr>
              <a:xfrm>
                <a:off x="5765506" y="117733"/>
                <a:ext cx="2995408" cy="734656"/>
              </a:xfrm>
              <a:prstGeom prst="rect">
                <a:avLst/>
              </a:prstGeom>
              <a:solidFill>
                <a:srgbClr val="F2F2F2">
                  <a:alpha val="89804"/>
                </a:srgbClr>
              </a:solidFill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>
                  <a:defRPr sz="2400"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</a:lstStyle>
              <a:p>
                <a:r>
                  <a:rPr lang="en-US" altLang="zh-TW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School of Athens </a:t>
                </a:r>
                <a:r>
                  <a:rPr lang="en-US" altLang="zh-TW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zh-HK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雅典學院</a:t>
                </a:r>
                <a:r>
                  <a:rPr lang="en-US" altLang="zh-HK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altLang="zh-TW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by Raphael</a:t>
                </a:r>
              </a:p>
            </p:txBody>
          </p: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9F8B5CB-9B4E-CC03-1CDE-4906B2098A58}"/>
                </a:ext>
              </a:extLst>
            </p:cNvPr>
            <p:cNvSpPr txBox="1"/>
            <p:nvPr/>
          </p:nvSpPr>
          <p:spPr>
            <a:xfrm>
              <a:off x="249237" y="997336"/>
              <a:ext cx="3721482" cy="621585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Renaissance painting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25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6BE35-C313-4006-C422-0D571D4F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18552076-54BF-9A69-DA4D-DD7BD8CC8FC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DE85B88-3948-640A-F744-A1FD108C74A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98916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5DFACA6-9B2D-0A42-138E-EE59F8DE78FD}"/>
              </a:ext>
            </a:extLst>
          </p:cNvPr>
          <p:cNvGrpSpPr/>
          <p:nvPr/>
        </p:nvGrpSpPr>
        <p:grpSpPr>
          <a:xfrm>
            <a:off x="-44245" y="14748"/>
            <a:ext cx="9281915" cy="6891587"/>
            <a:chOff x="-1" y="0"/>
            <a:chExt cx="9281915" cy="6891587"/>
          </a:xfrm>
        </p:grpSpPr>
        <p:pic>
          <p:nvPicPr>
            <p:cNvPr id="5" name="圖片 4" descr="一張含有 團體, 舊, 彩色, 直立的 的圖片&#10;&#10;自動產生的描述">
              <a:extLst>
                <a:ext uri="{FF2B5EF4-FFF2-40B4-BE49-F238E27FC236}">
                  <a16:creationId xmlns:a16="http://schemas.microsoft.com/office/drawing/2014/main" id="{406F19FB-D3B4-7A2D-47C3-F86251AA1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86"/>
            <a:stretch/>
          </p:blipFill>
          <p:spPr>
            <a:xfrm>
              <a:off x="-1" y="0"/>
              <a:ext cx="9281915" cy="68915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F2365417-DFA2-C4E9-547E-57064C454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8496" y="28520"/>
              <a:ext cx="3150104" cy="70788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Kiss of Judas</a:t>
              </a:r>
              <a:r>
                <a:rPr lang="en-CA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, a painting during the Renaissance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3DDF86-297A-14D8-C3C2-3607D3EF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38A547-853B-C52B-90EB-E3FE32EEFECA}"/>
              </a:ext>
            </a:extLst>
          </p:cNvPr>
          <p:cNvSpPr/>
          <p:nvPr/>
        </p:nvSpPr>
        <p:spPr>
          <a:xfrm>
            <a:off x="368014" y="3864082"/>
            <a:ext cx="8526748" cy="287593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BD1BB-3BF7-5FE2-0153-F61DC290A7C0}"/>
              </a:ext>
            </a:extLst>
          </p:cNvPr>
          <p:cNvSpPr txBox="1"/>
          <p:nvPr/>
        </p:nvSpPr>
        <p:spPr>
          <a:xfrm>
            <a:off x="483364" y="4063801"/>
            <a:ext cx="58993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 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Reviving classical civilisation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04985F44-CC44-6402-05F4-B3604F28C755}"/>
              </a:ext>
            </a:extLst>
          </p:cNvPr>
          <p:cNvSpPr txBox="1">
            <a:spLocks/>
          </p:cNvSpPr>
          <p:nvPr/>
        </p:nvSpPr>
        <p:spPr>
          <a:xfrm>
            <a:off x="483364" y="4556244"/>
            <a:ext cx="8322118" cy="20672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Renaissance thinkers and artists sought to carry forward classical civilisation through reinventing culture and the arts. </a:t>
            </a:r>
          </a:p>
          <a:p>
            <a:r>
              <a:rPr lang="en-US" altLang="zh-TW" dirty="0"/>
              <a:t>While studying ancient Greek and ancient Roman civilisations, they also added new knowledge of their times.</a:t>
            </a:r>
          </a:p>
        </p:txBody>
      </p:sp>
    </p:spTree>
    <p:extLst>
      <p:ext uri="{BB962C8B-B14F-4D97-AF65-F5344CB8AC3E}">
        <p14:creationId xmlns:p14="http://schemas.microsoft.com/office/powerpoint/2010/main" val="78804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58A2E-3D11-5219-E4F6-D50F297A0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C0C162F7-76B3-48CD-0464-B32DD813F4A6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D2D6BD7-092D-A646-0441-7665CCD2E189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373AF85-638C-0F2C-A6DF-D574F06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1A1B8F83-A338-59EF-FC9D-CE6A0B632EB9}"/>
              </a:ext>
            </a:extLst>
          </p:cNvPr>
          <p:cNvSpPr txBox="1">
            <a:spLocks/>
          </p:cNvSpPr>
          <p:nvPr/>
        </p:nvSpPr>
        <p:spPr>
          <a:xfrm>
            <a:off x="203100" y="933978"/>
            <a:ext cx="8766571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In terms of architecture, other than following ancient Greek and ancient Roman styles, Renaissance buildings also created many new features, such as round columns and dome ceilings.</a:t>
            </a:r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52CD9E8-73DE-F8D3-D4B4-A6D78A6E023F}"/>
              </a:ext>
            </a:extLst>
          </p:cNvPr>
          <p:cNvGrpSpPr/>
          <p:nvPr/>
        </p:nvGrpSpPr>
        <p:grpSpPr>
          <a:xfrm>
            <a:off x="409576" y="2621626"/>
            <a:ext cx="8155116" cy="3911907"/>
            <a:chOff x="203100" y="2341410"/>
            <a:chExt cx="8155116" cy="3911907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DBFA504-9A2C-6D3A-1339-69181F56C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b="7374"/>
            <a:stretch/>
          </p:blipFill>
          <p:spPr>
            <a:xfrm>
              <a:off x="203100" y="2341410"/>
              <a:ext cx="8155116" cy="3911907"/>
            </a:xfrm>
            <a:prstGeom prst="roundRect">
              <a:avLst>
                <a:gd name="adj" fmla="val 577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A8AA210D-0DD1-42A6-480E-C3B533213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100" y="2496855"/>
              <a:ext cx="4840486" cy="70788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HK" sz="2000" dirty="0">
                  <a:latin typeface="Arial" panose="020B0604020202020204" pitchFamily="34" charset="0"/>
                  <a:cs typeface="Arial" panose="020B0604020202020204" pitchFamily="34" charset="0"/>
                </a:rPr>
                <a:t>Cathedral of Saint Mary of the Flower in Florence built during the Renaissance 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7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50D98-0857-F967-71D9-C9E7A9A52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DFB0C534-C030-BB7B-870C-C3BB6D61EBD3}"/>
              </a:ext>
            </a:extLst>
          </p:cNvPr>
          <p:cNvGrpSpPr/>
          <p:nvPr/>
        </p:nvGrpSpPr>
        <p:grpSpPr>
          <a:xfrm>
            <a:off x="409576" y="2621626"/>
            <a:ext cx="8155116" cy="3911907"/>
            <a:chOff x="203100" y="2341410"/>
            <a:chExt cx="8155116" cy="391190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272B93B-2634-6C25-EEC5-10F56255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b="7374"/>
            <a:stretch/>
          </p:blipFill>
          <p:spPr>
            <a:xfrm>
              <a:off x="203100" y="2341410"/>
              <a:ext cx="8155116" cy="3911907"/>
            </a:xfrm>
            <a:prstGeom prst="roundRect">
              <a:avLst>
                <a:gd name="adj" fmla="val 577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BFCF9CE0-D1B9-4BBC-86AF-E35709EA1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100" y="2496855"/>
              <a:ext cx="4840486" cy="70788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HK" sz="2000" dirty="0">
                  <a:latin typeface="Arial" panose="020B0604020202020204" pitchFamily="34" charset="0"/>
                  <a:cs typeface="Arial" panose="020B0604020202020204" pitchFamily="34" charset="0"/>
                </a:rPr>
                <a:t>Cathedral of Saint Mary of the Flower in Florence built during the Renaissance 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680AD8C-392D-7E55-3D15-99A11EA3CA97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C821694-6F31-EBDE-B057-ABD16D65801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AB7586F-E3EF-3F19-6D06-FF94518F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D78FF65-26C8-FC3E-EE01-FE8EC2159AF7}"/>
              </a:ext>
            </a:extLst>
          </p:cNvPr>
          <p:cNvGrpSpPr/>
          <p:nvPr/>
        </p:nvGrpSpPr>
        <p:grpSpPr>
          <a:xfrm>
            <a:off x="494441" y="894460"/>
            <a:ext cx="8155116" cy="1555200"/>
            <a:chOff x="172070" y="871873"/>
            <a:chExt cx="7899357" cy="15552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0026911E-1515-836B-9BF8-28DE2563A9F8}"/>
                </a:ext>
              </a:extLst>
            </p:cNvPr>
            <p:cNvSpPr/>
            <p:nvPr/>
          </p:nvSpPr>
          <p:spPr>
            <a:xfrm>
              <a:off x="172070" y="1343202"/>
              <a:ext cx="7899356" cy="1083871"/>
            </a:xfrm>
            <a:prstGeom prst="roundRect">
              <a:avLst>
                <a:gd name="adj" fmla="val 15191"/>
              </a:avLst>
            </a:prstGeom>
            <a:solidFill>
              <a:schemeClr val="bg1"/>
            </a:solidFill>
            <a:ln w="25400">
              <a:solidFill>
                <a:srgbClr val="19A8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eaLnBrk="1" hangingPunct="1">
                <a:lnSpc>
                  <a:spcPct val="100000"/>
                </a:lnSpc>
                <a:spcBef>
                  <a:spcPts val="1200"/>
                </a:spcBef>
                <a:buFont typeface="+mj-lt"/>
                <a:buAutoNum type="arabicPeriod"/>
              </a:pPr>
              <a:endParaRPr lang="en-US" altLang="zh-TW" sz="1800" dirty="0">
                <a:latin typeface="+mn-ea"/>
                <a:ea typeface="+mn-ea"/>
              </a:endParaRPr>
            </a:p>
          </p:txBody>
        </p:sp>
        <p:sp>
          <p:nvSpPr>
            <p:cNvPr id="18" name="文字版面配置區 1">
              <a:extLst>
                <a:ext uri="{FF2B5EF4-FFF2-40B4-BE49-F238E27FC236}">
                  <a16:creationId xmlns:a16="http://schemas.microsoft.com/office/drawing/2014/main" id="{9DFD1FFA-F1EA-ABFD-8EAB-F29E634D110E}"/>
                </a:ext>
              </a:extLst>
            </p:cNvPr>
            <p:cNvSpPr txBox="1">
              <a:spLocks/>
            </p:cNvSpPr>
            <p:nvPr/>
          </p:nvSpPr>
          <p:spPr>
            <a:xfrm>
              <a:off x="300641" y="1448623"/>
              <a:ext cx="7770786" cy="711263"/>
            </a:xfrm>
            <a:prstGeom prst="rect">
              <a:avLst/>
            </a:prstGeom>
          </p:spPr>
          <p:txBody>
            <a:bodyPr anchor="t" anchorCtr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</a:pPr>
              <a:r>
                <a:rPr lang="en-HK" altLang="zh-TW" sz="2400" b="1" dirty="0">
                  <a:solidFill>
                    <a:srgbClr val="19A8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Identify the characteristic of the roof of the Cathedral of Saint Mary of the Flower.</a:t>
              </a:r>
              <a:endParaRPr lang="en-US" altLang="zh-TW" sz="2400" b="1" dirty="0">
                <a:solidFill>
                  <a:srgbClr val="19A8D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A1FE41F0-BA99-56D0-4AA6-EE07E9AA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922" y="871873"/>
              <a:ext cx="2108200" cy="355600"/>
            </a:xfrm>
            <a:prstGeom prst="rect">
              <a:avLst/>
            </a:prstGeom>
          </p:spPr>
        </p:pic>
      </p:grpSp>
      <p:sp>
        <p:nvSpPr>
          <p:cNvPr id="19" name="文字方塊 12">
            <a:extLst>
              <a:ext uri="{FF2B5EF4-FFF2-40B4-BE49-F238E27FC236}">
                <a16:creationId xmlns:a16="http://schemas.microsoft.com/office/drawing/2014/main" id="{02E781A5-CCF8-E464-4CF5-C3988B82E85C}"/>
              </a:ext>
            </a:extLst>
          </p:cNvPr>
          <p:cNvSpPr txBox="1"/>
          <p:nvPr/>
        </p:nvSpPr>
        <p:spPr>
          <a:xfrm>
            <a:off x="4867761" y="1846270"/>
            <a:ext cx="2549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Vaulting dome.</a:t>
            </a:r>
            <a:endParaRPr lang="zh-HK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CB8B9F6B-E76C-425E-9622-9C2269567921}"/>
              </a:ext>
            </a:extLst>
          </p:cNvPr>
          <p:cNvSpPr txBox="1">
            <a:spLocks/>
          </p:cNvSpPr>
          <p:nvPr/>
        </p:nvSpPr>
        <p:spPr>
          <a:xfrm>
            <a:off x="249238" y="80470"/>
            <a:ext cx="1216147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文字版面配置區 5">
            <a:extLst>
              <a:ext uri="{FF2B5EF4-FFF2-40B4-BE49-F238E27FC236}">
                <a16:creationId xmlns:a16="http://schemas.microsoft.com/office/drawing/2014/main" id="{A4942570-2332-CCB2-E915-3D7A888FDB73}"/>
              </a:ext>
            </a:extLst>
          </p:cNvPr>
          <p:cNvSpPr txBox="1">
            <a:spLocks/>
          </p:cNvSpPr>
          <p:nvPr/>
        </p:nvSpPr>
        <p:spPr>
          <a:xfrm>
            <a:off x="257631" y="924779"/>
            <a:ext cx="8637131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HK" altLang="zh-TW" sz="2400" b="1" dirty="0">
                <a:solidFill>
                  <a:srgbClr val="F9AC1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Medieval and Renaissance architectural styles</a:t>
            </a:r>
            <a:endParaRPr lang="zh-HK" altLang="en-US" sz="2400" dirty="0">
              <a:solidFill>
                <a:srgbClr val="F9AC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格 12">
            <a:extLst>
              <a:ext uri="{FF2B5EF4-FFF2-40B4-BE49-F238E27FC236}">
                <a16:creationId xmlns:a16="http://schemas.microsoft.com/office/drawing/2014/main" id="{FE14992F-184E-4787-CA0C-A1AF37133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721400"/>
              </p:ext>
            </p:extLst>
          </p:nvPr>
        </p:nvGraphicFramePr>
        <p:xfrm>
          <a:off x="323527" y="4117606"/>
          <a:ext cx="8571234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4284">
                  <a:extLst>
                    <a:ext uri="{9D8B030D-6E8A-4147-A177-3AD203B41FA5}">
                      <a16:colId xmlns:a16="http://schemas.microsoft.com/office/drawing/2014/main" val="2341801907"/>
                    </a:ext>
                  </a:extLst>
                </a:gridCol>
                <a:gridCol w="3142211">
                  <a:extLst>
                    <a:ext uri="{9D8B030D-6E8A-4147-A177-3AD203B41FA5}">
                      <a16:colId xmlns:a16="http://schemas.microsoft.com/office/drawing/2014/main" val="2681406424"/>
                    </a:ext>
                  </a:extLst>
                </a:gridCol>
                <a:gridCol w="3524739">
                  <a:extLst>
                    <a:ext uri="{9D8B030D-6E8A-4147-A177-3AD203B41FA5}">
                      <a16:colId xmlns:a16="http://schemas.microsoft.com/office/drawing/2014/main" val="1770743797"/>
                    </a:ext>
                  </a:extLst>
                </a:gridCol>
              </a:tblGrid>
              <a:tr h="388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2000" b="0" kern="1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Medieval Times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9E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Renaissance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9E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161043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Arch</a:t>
                      </a:r>
                      <a:endParaRPr lang="zh-HK" altLang="en-US" sz="2000" b="0" kern="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Pointed arches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Ancient Roman-style arches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909547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Roof</a:t>
                      </a:r>
                      <a:endParaRPr lang="zh-HK" altLang="en-US" sz="2000" b="0" kern="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Tall pointed towers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Vaulting dome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86804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Stained glass window</a:t>
                      </a:r>
                      <a:endParaRPr lang="zh-HK" altLang="en-US" sz="2000" b="0" kern="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Colourful stained glass windows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75593"/>
                  </a:ext>
                </a:extLst>
              </a:tr>
              <a:tr h="377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  <a:endParaRPr lang="zh-HK" altLang="en-US" sz="2000" b="0" kern="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  <a:endParaRPr lang="zh-HK" altLang="en-US" sz="20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14769"/>
                  </a:ext>
                </a:extLst>
              </a:tr>
            </a:tbl>
          </a:graphicData>
        </a:graphic>
      </p:graphicFrame>
      <p:pic>
        <p:nvPicPr>
          <p:cNvPr id="9" name="圖片 18">
            <a:extLst>
              <a:ext uri="{FF2B5EF4-FFF2-40B4-BE49-F238E27FC236}">
                <a16:creationId xmlns:a16="http://schemas.microsoft.com/office/drawing/2014/main" id="{34832419-C5FA-4D28-F3EC-F6729DC8F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3384" b="6328"/>
          <a:stretch>
            <a:fillRect/>
          </a:stretch>
        </p:blipFill>
        <p:spPr>
          <a:xfrm>
            <a:off x="2219498" y="1575175"/>
            <a:ext cx="3142211" cy="2444441"/>
          </a:xfrm>
          <a:prstGeom prst="rect">
            <a:avLst/>
          </a:prstGeom>
        </p:spPr>
      </p:pic>
      <p:pic>
        <p:nvPicPr>
          <p:cNvPr id="10" name="圖片 17">
            <a:extLst>
              <a:ext uri="{FF2B5EF4-FFF2-40B4-BE49-F238E27FC236}">
                <a16:creationId xmlns:a16="http://schemas.microsoft.com/office/drawing/2014/main" id="{97526C16-BAD3-8951-D0EF-6E1337AE7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456" r="10896"/>
          <a:stretch>
            <a:fillRect/>
          </a:stretch>
        </p:blipFill>
        <p:spPr>
          <a:xfrm>
            <a:off x="5713865" y="1575175"/>
            <a:ext cx="2909980" cy="24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9EE29-5D6E-1E67-7FB9-95808134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88FF058-BE7D-B4E4-BAAB-95F30EACCC6F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C62B73F-2C5E-F16D-120D-6BC826276B3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36C316-A68E-9D5B-9ADC-00EAE4C0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16</a:t>
            </a:fld>
            <a:endParaRPr lang="en-US"/>
          </a:p>
        </p:txBody>
      </p:sp>
      <p:pic>
        <p:nvPicPr>
          <p:cNvPr id="5" name="圖片 4" descr="一張含有 戶外, 天空, 中世紀建築, 建築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C750F060-858D-D345-3372-3513E4E16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11892"/>
            <a:ext cx="9156466" cy="5148000"/>
          </a:xfrm>
          <a:prstGeom prst="rect">
            <a:avLst/>
          </a:prstGeom>
        </p:spPr>
      </p:pic>
      <p:sp>
        <p:nvSpPr>
          <p:cNvPr id="3" name="文字方塊 19">
            <a:extLst>
              <a:ext uri="{FF2B5EF4-FFF2-40B4-BE49-F238E27FC236}">
                <a16:creationId xmlns:a16="http://schemas.microsoft.com/office/drawing/2014/main" id="{84074E1B-5A19-3F02-8B18-70089EF2880D}"/>
              </a:ext>
            </a:extLst>
          </p:cNvPr>
          <p:cNvSpPr txBox="1"/>
          <p:nvPr/>
        </p:nvSpPr>
        <p:spPr>
          <a:xfrm>
            <a:off x="25915" y="949145"/>
            <a:ext cx="3941402" cy="369332"/>
          </a:xfrm>
          <a:prstGeom prst="rect">
            <a:avLst/>
          </a:prstGeom>
          <a:solidFill>
            <a:srgbClr val="F3DC97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en-HK" altLang="zh-HK" sz="1600" b="1" dirty="0">
                <a:latin typeface="Arial" panose="020B0604020202020204" pitchFamily="34" charset="0"/>
                <a:cs typeface="Arial" panose="020B0604020202020204" pitchFamily="34" charset="0"/>
              </a:rPr>
              <a:t>YouTube Video: </a:t>
            </a:r>
            <a:r>
              <a:rPr kumimoji="1" lang="en-HK" altLang="zh-HK" sz="1600" dirty="0">
                <a:latin typeface="Arial" panose="020B0604020202020204" pitchFamily="34" charset="0"/>
                <a:cs typeface="Arial" panose="020B0604020202020204" pitchFamily="34" charset="0"/>
              </a:rPr>
              <a:t>The Cathedral of Milan</a:t>
            </a:r>
            <a:endParaRPr kumimoji="1" lang="zh-HK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>
            <a:hlinkClick r:id="rId3"/>
            <a:extLst>
              <a:ext uri="{FF2B5EF4-FFF2-40B4-BE49-F238E27FC236}">
                <a16:creationId xmlns:a16="http://schemas.microsoft.com/office/drawing/2014/main" id="{EE73D0A2-19C2-B2BE-7BB9-119B4DF62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40" y="815311"/>
            <a:ext cx="72548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E326DE6C-BE69-0602-4DE7-D7FB99DE75C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版面配置區 1">
            <a:extLst>
              <a:ext uri="{FF2B5EF4-FFF2-40B4-BE49-F238E27FC236}">
                <a16:creationId xmlns:a16="http://schemas.microsoft.com/office/drawing/2014/main" id="{25FB6F0E-C321-5A59-A18C-4A28FF338532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011F798-64EA-7E53-723C-A5AAECE6D3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749" y="-8071"/>
            <a:ext cx="9160747" cy="6866071"/>
            <a:chOff x="-14749" y="-8071"/>
            <a:chExt cx="9160747" cy="6866071"/>
          </a:xfrm>
        </p:grpSpPr>
        <p:pic>
          <p:nvPicPr>
            <p:cNvPr id="7" name="圖片 6" descr="一張含有 雕像, 建築, 胸部, 博物館 的圖片&#10;&#10;AI 產生的內容可能不正確。">
              <a:extLst>
                <a:ext uri="{FF2B5EF4-FFF2-40B4-BE49-F238E27FC236}">
                  <a16:creationId xmlns:a16="http://schemas.microsoft.com/office/drawing/2014/main" id="{E9D4196D-11C4-D9CB-6A2A-02AC3EEE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4" t="648" r="6412" b="1791"/>
            <a:stretch>
              <a:fillRect/>
            </a:stretch>
          </p:blipFill>
          <p:spPr>
            <a:xfrm>
              <a:off x="-14749" y="-8071"/>
              <a:ext cx="9158749" cy="6866071"/>
            </a:xfrm>
            <a:prstGeom prst="rect">
              <a:avLst/>
            </a:prstGeom>
          </p:spPr>
        </p:pic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5109723B-3778-662D-C76E-8DFF7DA194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91711" y="56444"/>
              <a:ext cx="3954287" cy="40011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David </a:t>
              </a: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zh-TW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大衞像</a:t>
              </a: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) by Michelangelo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82B28B-B94C-E6B1-4AD4-0B23D9057E95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E2F1F-2045-A4D4-B862-10468685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D0C562-7407-0264-2536-8FD21D2DF5A9}"/>
              </a:ext>
            </a:extLst>
          </p:cNvPr>
          <p:cNvSpPr/>
          <p:nvPr/>
        </p:nvSpPr>
        <p:spPr>
          <a:xfrm>
            <a:off x="5218568" y="790058"/>
            <a:ext cx="3676194" cy="56976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DE4CBF-ADCE-0119-7A16-9F2AF06EF82F}"/>
              </a:ext>
            </a:extLst>
          </p:cNvPr>
          <p:cNvSpPr txBox="1"/>
          <p:nvPr/>
        </p:nvSpPr>
        <p:spPr>
          <a:xfrm>
            <a:off x="6126917" y="928511"/>
            <a:ext cx="1859495" cy="472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 defTabSz="914400">
              <a:defRPr/>
            </a:pPr>
            <a:r>
              <a:rPr lang="en-US" altLang="zh-TW" sz="2600" b="1" dirty="0">
                <a:solidFill>
                  <a:srgbClr val="DC90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Sculpture</a:t>
            </a:r>
            <a:endParaRPr lang="zh-TW" altLang="en-US" sz="2600" b="1" dirty="0">
              <a:solidFill>
                <a:srgbClr val="DC90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E65146D-88C0-623F-BC1E-6CC48A6FBEEE}"/>
              </a:ext>
            </a:extLst>
          </p:cNvPr>
          <p:cNvSpPr txBox="1"/>
          <p:nvPr/>
        </p:nvSpPr>
        <p:spPr>
          <a:xfrm>
            <a:off x="5320780" y="2076404"/>
            <a:ext cx="337574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Most medieval sculptures were carved onto the buildings. </a:t>
            </a:r>
            <a:endParaRPr lang="zh-HK" altLang="en-US" sz="24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39DD421-9BD6-1F5E-6F03-55A95C8EAE9C}"/>
              </a:ext>
            </a:extLst>
          </p:cNvPr>
          <p:cNvSpPr txBox="1"/>
          <p:nvPr/>
        </p:nvSpPr>
        <p:spPr>
          <a:xfrm>
            <a:off x="5320781" y="3995233"/>
            <a:ext cx="3375745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Free-standing statues, which had been popular in ancient Greek and ancient Roman times, became the mainstream again.</a:t>
            </a:r>
            <a:endParaRPr lang="zh-HK" altLang="en-US" sz="24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CCF9AE-BAF9-5128-9F33-0D56ABB5A983}"/>
              </a:ext>
            </a:extLst>
          </p:cNvPr>
          <p:cNvSpPr txBox="1"/>
          <p:nvPr/>
        </p:nvSpPr>
        <p:spPr>
          <a:xfrm>
            <a:off x="5553089" y="1485242"/>
            <a:ext cx="2911128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Medieval Times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5F9682-4240-6E5E-7642-EA77839B4EE5}"/>
              </a:ext>
            </a:extLst>
          </p:cNvPr>
          <p:cNvSpPr txBox="1"/>
          <p:nvPr/>
        </p:nvSpPr>
        <p:spPr>
          <a:xfrm>
            <a:off x="5494095" y="3502740"/>
            <a:ext cx="3030473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Renaissance</a:t>
            </a:r>
          </a:p>
        </p:txBody>
      </p:sp>
    </p:spTree>
    <p:extLst>
      <p:ext uri="{BB962C8B-B14F-4D97-AF65-F5344CB8AC3E}">
        <p14:creationId xmlns:p14="http://schemas.microsoft.com/office/powerpoint/2010/main" val="14490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6" grpId="0"/>
      <p:bldP spid="22" grpId="0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B35A0-81B6-C971-5467-8669DB22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47A06E9B-D45D-5496-2978-5163EF165AF5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33F4F135-8D7F-B948-002C-EAC9E8D220E6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B436DC-BCA5-C405-24EE-607E4ED279B0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9B90FA-2F2A-4269-C5A6-B28C678F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58500F1-1B8A-2DC4-1BC8-559CB27B3B0D}"/>
              </a:ext>
            </a:extLst>
          </p:cNvPr>
          <p:cNvGrpSpPr/>
          <p:nvPr/>
        </p:nvGrpSpPr>
        <p:grpSpPr>
          <a:xfrm>
            <a:off x="-59959" y="0"/>
            <a:ext cx="9263917" cy="6947599"/>
            <a:chOff x="-90811" y="212553"/>
            <a:chExt cx="9263917" cy="697387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2BB8DA6A-AD16-67E9-DAD1-28D89933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0811" y="212553"/>
              <a:ext cx="9263917" cy="6973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43B87E9F-8F69-ACF9-9605-D3C12FABF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552" y="6536449"/>
              <a:ext cx="8004508" cy="401623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ea typeface="Arial Unicode MS" panose="020B0604020202020204" pitchFamily="34" charset="-120"/>
                  <a:cs typeface="Arial" panose="020B0604020202020204" pitchFamily="34" charset="0"/>
                </a:rPr>
                <a:t>The </a:t>
              </a:r>
              <a:r>
                <a:rPr lang="en-US" altLang="zh-TW" sz="2000" i="1" dirty="0">
                  <a:latin typeface="Arial" panose="020B0604020202020204" pitchFamily="34" charset="0"/>
                  <a:ea typeface="Arial Unicode MS" panose="020B0604020202020204" pitchFamily="34" charset="-120"/>
                  <a:cs typeface="Arial" panose="020B0604020202020204" pitchFamily="34" charset="0"/>
                </a:rPr>
                <a:t>Visitation</a:t>
              </a:r>
              <a:r>
                <a:rPr lang="en-US" altLang="zh-TW" sz="2000" dirty="0">
                  <a:latin typeface="Arial" panose="020B0604020202020204" pitchFamily="34" charset="0"/>
                  <a:ea typeface="Arial Unicode MS" panose="020B0604020202020204" pitchFamily="34" charset="-120"/>
                  <a:cs typeface="Arial" panose="020B0604020202020204" pitchFamily="34" charset="0"/>
                </a:rPr>
                <a:t>, a sculpture in Notre Dame Cathedral, Reims, France </a:t>
              </a:r>
              <a:endParaRPr lang="zh-HK" altLang="en-US" sz="2000" dirty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81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2A147-26C0-A878-AB25-95B5C9CD8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F61BFBD-B9F7-6849-E4CF-D491F48832C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版面配置區 1">
            <a:extLst>
              <a:ext uri="{FF2B5EF4-FFF2-40B4-BE49-F238E27FC236}">
                <a16:creationId xmlns:a16="http://schemas.microsoft.com/office/drawing/2014/main" id="{5266ECCF-C4BE-9471-76CA-487492531C2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1B3E39-ADBA-3A3C-3687-D8FC45D2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7D9CBF7-94CD-4191-C650-87670E43D20A}"/>
              </a:ext>
            </a:extLst>
          </p:cNvPr>
          <p:cNvGrpSpPr/>
          <p:nvPr/>
        </p:nvGrpSpPr>
        <p:grpSpPr>
          <a:xfrm>
            <a:off x="1600199" y="-28239"/>
            <a:ext cx="7574863" cy="6914478"/>
            <a:chOff x="1600199" y="-28239"/>
            <a:chExt cx="7574863" cy="6914478"/>
          </a:xfrm>
        </p:grpSpPr>
        <p:pic>
          <p:nvPicPr>
            <p:cNvPr id="4" name="MindVideo_20260129182117_418">
              <a:hlinkClick r:id="" action="ppaction://media"/>
              <a:extLst>
                <a:ext uri="{FF2B5EF4-FFF2-40B4-BE49-F238E27FC236}">
                  <a16:creationId xmlns:a16="http://schemas.microsoft.com/office/drawing/2014/main" id="{69EA6F20-895F-DF2B-DF40-92DF37907EF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372099" y="-28239"/>
              <a:ext cx="3802963" cy="6914478"/>
            </a:xfrm>
            <a:prstGeom prst="rect">
              <a:avLst/>
            </a:prstGeom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CEBE8DE1-4037-8A41-75E0-B11141051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199" y="5068975"/>
              <a:ext cx="3771900" cy="163121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HK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Don Quixote </a:t>
              </a:r>
              <a:r>
                <a:rPr lang="en-US" altLang="zh-HK" sz="20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n-US" altLang="zh-HK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HK" sz="2000" dirty="0">
                  <a:latin typeface="Arial" panose="020B0604020202020204" pitchFamily="34" charset="0"/>
                  <a:cs typeface="Arial" panose="020B0604020202020204" pitchFamily="34" charset="0"/>
                </a:rPr>
                <a:t>Miguel de Cervantes criticised the feudal society and the knighthood and expressed sympathy to the poor people.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BF70B6A0-886F-6DBE-88E6-27731814CF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1388" y="5884583"/>
            <a:ext cx="725487" cy="72548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6B97E05-4557-4FB5-05F0-315265365F22}"/>
              </a:ext>
            </a:extLst>
          </p:cNvPr>
          <p:cNvSpPr txBox="1"/>
          <p:nvPr/>
        </p:nvSpPr>
        <p:spPr>
          <a:xfrm>
            <a:off x="391211" y="889539"/>
            <a:ext cx="47342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 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Promoting personal    </a:t>
            </a:r>
          </a:p>
          <a:p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striving</a:t>
            </a:r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7C13EC75-112E-EE71-51C8-727249AB8915}"/>
              </a:ext>
            </a:extLst>
          </p:cNvPr>
          <p:cNvSpPr txBox="1">
            <a:spLocks/>
          </p:cNvSpPr>
          <p:nvPr/>
        </p:nvSpPr>
        <p:spPr>
          <a:xfrm>
            <a:off x="391211" y="1823873"/>
            <a:ext cx="4734241" cy="28058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The Renaissance encouraged personal striving, </a:t>
            </a:r>
            <a:r>
              <a:rPr lang="en-US" altLang="zh-HK" dirty="0" err="1"/>
              <a:t>emphasising</a:t>
            </a:r>
            <a:r>
              <a:rPr lang="en-US" altLang="zh-HK" dirty="0"/>
              <a:t> individual freedom of speech and creativity. </a:t>
            </a:r>
          </a:p>
          <a:p>
            <a:r>
              <a:rPr lang="en-US" altLang="zh-HK" dirty="0"/>
              <a:t>It also opposed control of unreasonable systems over human thoughts.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28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2" y="2175312"/>
            <a:ext cx="6908631" cy="1311128"/>
          </a:xfrm>
        </p:spPr>
        <p:txBody>
          <a:bodyPr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ea"/>
              </a:rPr>
              <a:t>iii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Features of the Renaissance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56954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11-19</a:t>
            </a:r>
            <a:endParaRPr kumimoji="1" lang="zh-HK" altLang="en-US" sz="2000" dirty="0">
              <a:solidFill>
                <a:srgbClr val="F9AC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09465-13A0-C854-581D-B952D81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4F2FC-E05F-E430-89D9-3FBA9B0F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D601F8-CC95-9134-38BF-640E411D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0B58978F-3F9A-C27B-7326-844F95BEFFFC}"/>
              </a:ext>
            </a:extLst>
          </p:cNvPr>
          <p:cNvSpPr txBox="1">
            <a:spLocks/>
          </p:cNvSpPr>
          <p:nvPr/>
        </p:nvSpPr>
        <p:spPr>
          <a:xfrm>
            <a:off x="234490" y="1018495"/>
            <a:ext cx="842553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William Shakespeare, a British playwright, not only described the dark side of 16th century society in his works, but also gave praises to kindness and righteousness.</a:t>
            </a:r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AAF50CE-1DE9-91F2-2D49-5D75F04E311A}"/>
              </a:ext>
            </a:extLst>
          </p:cNvPr>
          <p:cNvGrpSpPr/>
          <p:nvPr/>
        </p:nvGrpSpPr>
        <p:grpSpPr>
          <a:xfrm>
            <a:off x="688771" y="2459602"/>
            <a:ext cx="7766457" cy="4097785"/>
            <a:chOff x="740861" y="1752250"/>
            <a:chExt cx="9590313" cy="5932593"/>
          </a:xfrm>
        </p:grpSpPr>
        <p:pic>
          <p:nvPicPr>
            <p:cNvPr id="8" name="圖片 7" descr="一張含有 個人, 男人, 床, 坐 的圖片&#10;&#10;自動產生的描述">
              <a:extLst>
                <a:ext uri="{FF2B5EF4-FFF2-40B4-BE49-F238E27FC236}">
                  <a16:creationId xmlns:a16="http://schemas.microsoft.com/office/drawing/2014/main" id="{59E45EE5-82EC-F4E6-EF15-8A0C03C8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61" y="1752250"/>
              <a:ext cx="7889091" cy="59325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D7372E0F-71F7-356D-0C06-34ACA4E16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9803" y="2062846"/>
              <a:ext cx="3681371" cy="102484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A modern-day </a:t>
              </a:r>
              <a:r>
                <a:rPr lang="en-US" altLang="zh-TW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Romeo and Juliet </a:t>
              </a: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theatre play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47323E97-1B21-9550-59CA-8C624B10637F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4949902B-33A3-2FDE-A390-4C7846C1294F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9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CDB0F-99A7-C0F7-03DF-D2B76E19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0E86117-3C85-A408-C239-7820E799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1EA02AC-FB96-B1EF-5858-6862AE8CF6E3}"/>
              </a:ext>
            </a:extLst>
          </p:cNvPr>
          <p:cNvSpPr txBox="1"/>
          <p:nvPr/>
        </p:nvSpPr>
        <p:spPr>
          <a:xfrm>
            <a:off x="391211" y="1013480"/>
            <a:ext cx="4018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4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 </a:t>
            </a:r>
            <a:r>
              <a:rPr kumimoji="1" lang="en-US" altLang="zh-TW" sz="24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Daring to question</a:t>
            </a:r>
            <a:endParaRPr kumimoji="1" lang="en-HK" altLang="zh-HK" sz="24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FAAA2CF6-637C-AB75-744D-5FEE9867BC9E}"/>
              </a:ext>
            </a:extLst>
          </p:cNvPr>
          <p:cNvSpPr txBox="1">
            <a:spLocks/>
          </p:cNvSpPr>
          <p:nvPr/>
        </p:nvSpPr>
        <p:spPr>
          <a:xfrm>
            <a:off x="391212" y="1721366"/>
            <a:ext cx="816324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During the Renaissance period, people were brave enough to doubt the old systems, cultures and thoughts.</a:t>
            </a:r>
            <a:endParaRPr lang="zh-TW" altLang="en-US" dirty="0"/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BC63CF08-6A99-EE39-0925-450C60BE0F3E}"/>
              </a:ext>
            </a:extLst>
          </p:cNvPr>
          <p:cNvGrpSpPr>
            <a:grpSpLocks/>
          </p:cNvGrpSpPr>
          <p:nvPr/>
        </p:nvGrpSpPr>
        <p:grpSpPr bwMode="auto">
          <a:xfrm>
            <a:off x="3797982" y="2841988"/>
            <a:ext cx="4830763" cy="3578226"/>
            <a:chOff x="3136" y="1474"/>
            <a:chExt cx="3043" cy="2254"/>
          </a:xfrm>
        </p:grpSpPr>
        <p:pic>
          <p:nvPicPr>
            <p:cNvPr id="8" name="Picture 10" descr="C:\Documents and Settings\Owner\桌面\zoe-ppt\S2T1\images\Astronomy1.jpg">
              <a:extLst>
                <a:ext uri="{FF2B5EF4-FFF2-40B4-BE49-F238E27FC236}">
                  <a16:creationId xmlns:a16="http://schemas.microsoft.com/office/drawing/2014/main" id="{F7AF2490-89BC-91F3-CF5F-90A7DAF30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" t="13927"/>
            <a:stretch>
              <a:fillRect/>
            </a:stretch>
          </p:blipFill>
          <p:spPr bwMode="auto">
            <a:xfrm>
              <a:off x="3136" y="1474"/>
              <a:ext cx="3043" cy="1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FE430FF9-5025-7E63-315D-971FCA13F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8" y="3282"/>
              <a:ext cx="2741" cy="44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Manuscripts of astronomical Research during the Renaissance</a:t>
              </a:r>
            </a:p>
          </p:txBody>
        </p:sp>
      </p:grpSp>
      <p:sp>
        <p:nvSpPr>
          <p:cNvPr id="14" name="文字版面配置區 4">
            <a:extLst>
              <a:ext uri="{FF2B5EF4-FFF2-40B4-BE49-F238E27FC236}">
                <a16:creationId xmlns:a16="http://schemas.microsoft.com/office/drawing/2014/main" id="{149AE2F6-BE6C-7ED8-623D-4DF942DDA633}"/>
              </a:ext>
            </a:extLst>
          </p:cNvPr>
          <p:cNvSpPr txBox="1">
            <a:spLocks/>
          </p:cNvSpPr>
          <p:nvPr/>
        </p:nvSpPr>
        <p:spPr>
          <a:xfrm>
            <a:off x="464050" y="2679758"/>
            <a:ext cx="3226951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Many scientists began to challenge the Church's explanation of how the world worked. They also raised new scientific theories. </a:t>
            </a:r>
            <a:endParaRPr lang="zh-TW" altLang="en-US" dirty="0"/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B634612E-B9F4-4966-B9B4-F8B1F0BA93C2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19B8DA37-8177-36F2-F83B-54465357F671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5ECFF-2F56-0B0D-1588-9C96C310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5F5BD5F-A117-0CC1-F44F-8A5484DB169B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020DE43-2969-1752-9A9C-91650692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F56E92E2-D93E-8910-B14D-9A0810325C23}"/>
              </a:ext>
            </a:extLst>
          </p:cNvPr>
          <p:cNvSpPr txBox="1">
            <a:spLocks/>
          </p:cNvSpPr>
          <p:nvPr/>
        </p:nvSpPr>
        <p:spPr>
          <a:xfrm>
            <a:off x="490379" y="953117"/>
            <a:ext cx="816324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Leonardo da Vinci left behind many studies on military engineering and anatomy.</a:t>
            </a:r>
            <a:endParaRPr lang="zh-TW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5C85DAD-07C5-8A68-130A-CB6ABE13FAEB}"/>
              </a:ext>
            </a:extLst>
          </p:cNvPr>
          <p:cNvGrpSpPr/>
          <p:nvPr/>
        </p:nvGrpSpPr>
        <p:grpSpPr>
          <a:xfrm>
            <a:off x="457881" y="1721366"/>
            <a:ext cx="8266079" cy="4856948"/>
            <a:chOff x="-202441" y="1747516"/>
            <a:chExt cx="8266079" cy="4856948"/>
          </a:xfrm>
        </p:grpSpPr>
        <p:pic>
          <p:nvPicPr>
            <p:cNvPr id="17" name="Picture 5" descr="C:\Documents and Settings\Owner\桌面\zoe-ppt\S2T1\images\2.12.jpg">
              <a:extLst>
                <a:ext uri="{FF2B5EF4-FFF2-40B4-BE49-F238E27FC236}">
                  <a16:creationId xmlns:a16="http://schemas.microsoft.com/office/drawing/2014/main" id="{9CE4D591-0898-39BD-A0D9-D3B106EE1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826" y="1747516"/>
              <a:ext cx="3939812" cy="4856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圖片 17" descr="一張含有 桌, 室內, 坐, 相片 的圖片&#10;&#10;自動產生的描述">
              <a:extLst>
                <a:ext uri="{FF2B5EF4-FFF2-40B4-BE49-F238E27FC236}">
                  <a16:creationId xmlns:a16="http://schemas.microsoft.com/office/drawing/2014/main" id="{C8BDC204-B5B7-B365-7A11-9021CE33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441" y="1948889"/>
              <a:ext cx="4837820" cy="42330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36726C30-11AC-6B3B-AD04-2FEBE16A3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2101" y="6090547"/>
              <a:ext cx="3869748" cy="40011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Invention</a:t>
              </a:r>
              <a:r>
                <a:rPr lang="zh-HK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sketches by Da Vinci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271F85A3-71AA-8A50-7BC1-FD20D4570DF1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7838C754-C660-7B19-8579-BC64DEE957E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63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A3E8B4-DE96-A58E-FE43-6956B7440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3CF9E7C-1526-89A1-0E20-419219863E51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ABAF0AA-65E4-3ACF-2DAA-C7BE394C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文字版面配置區 5">
            <a:extLst>
              <a:ext uri="{FF2B5EF4-FFF2-40B4-BE49-F238E27FC236}">
                <a16:creationId xmlns:a16="http://schemas.microsoft.com/office/drawing/2014/main" id="{B1DB4603-1C20-EF05-6E49-3A1BA8ECE5BB}"/>
              </a:ext>
            </a:extLst>
          </p:cNvPr>
          <p:cNvSpPr txBox="1">
            <a:spLocks/>
          </p:cNvSpPr>
          <p:nvPr/>
        </p:nvSpPr>
        <p:spPr>
          <a:xfrm>
            <a:off x="257631" y="851040"/>
            <a:ext cx="7441027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600" b="1" dirty="0">
                <a:solidFill>
                  <a:srgbClr val="6A967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Influence of Renaissance thoughts on the art of painting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57056E7F-FAA9-9872-F837-1A69ED431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3707" y="994508"/>
            <a:ext cx="729681" cy="723600"/>
          </a:xfrm>
          <a:prstGeom prst="rect">
            <a:avLst/>
          </a:prstGeom>
        </p:spPr>
      </p:pic>
      <p:sp>
        <p:nvSpPr>
          <p:cNvPr id="8" name="文字版面配置區 5">
            <a:extLst>
              <a:ext uri="{FF2B5EF4-FFF2-40B4-BE49-F238E27FC236}">
                <a16:creationId xmlns:a16="http://schemas.microsoft.com/office/drawing/2014/main" id="{66ABE7D0-60C3-390D-7A6D-33FBE73855EF}"/>
              </a:ext>
            </a:extLst>
          </p:cNvPr>
          <p:cNvSpPr txBox="1">
            <a:spLocks/>
          </p:cNvSpPr>
          <p:nvPr/>
        </p:nvSpPr>
        <p:spPr>
          <a:xfrm>
            <a:off x="253434" y="1880429"/>
            <a:ext cx="8637131" cy="9354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Study the sources below and answer the following questions.</a:t>
            </a:r>
            <a:endParaRPr kumimoji="1" lang="en-US" altLang="zh-H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2400" b="1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Source A </a:t>
            </a:r>
            <a:r>
              <a:rPr lang="en-US" altLang="zh-TW" sz="2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Painting entitled </a:t>
            </a:r>
            <a:r>
              <a:rPr lang="en-US" altLang="zh-TW" sz="2400" i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 Peasant Wedding</a:t>
            </a:r>
            <a:endParaRPr lang="zh-HK" altLang="en-US" sz="2400" i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1589C12F-59C7-CBDD-550A-2EDD9AAE5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8" t="18088" r="4817" b="2363"/>
          <a:stretch/>
        </p:blipFill>
        <p:spPr>
          <a:xfrm>
            <a:off x="2020528" y="2982260"/>
            <a:ext cx="5107273" cy="3540110"/>
          </a:xfrm>
          <a:prstGeom prst="rect">
            <a:avLst/>
          </a:prstGeom>
        </p:spPr>
      </p:pic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E178E379-6769-81B2-90D6-3E6FA78BA115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01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6FD42-9330-D5ED-E913-710240A5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49BA35-9205-AD42-4F75-107B463867E0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52E738-6ED1-A88C-7440-BAFB4415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2AAEA01-5632-4D46-2E13-7B95703B91BB}"/>
              </a:ext>
            </a:extLst>
          </p:cNvPr>
          <p:cNvSpPr txBox="1"/>
          <p:nvPr/>
        </p:nvSpPr>
        <p:spPr>
          <a:xfrm>
            <a:off x="158159" y="863461"/>
            <a:ext cx="4132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Source B</a:t>
            </a:r>
            <a:r>
              <a:rPr lang="en-US" altLang="zh-TW" sz="2400" dirty="0">
                <a:solidFill>
                  <a:srgbClr val="ADA395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 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Painting entitled </a:t>
            </a:r>
            <a:r>
              <a:rPr lang="en-US" altLang="zh-HK" sz="2400" i="1" dirty="0">
                <a:latin typeface="Arial" panose="020B0604020202020204" pitchFamily="34" charset="0"/>
                <a:cs typeface="Arial" panose="020B0604020202020204" pitchFamily="34" charset="0"/>
              </a:rPr>
              <a:t>The Last Supper </a:t>
            </a:r>
            <a:endParaRPr lang="zh-HK" altLang="en-US" sz="2400" i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BB6EC5-4FC4-2ECA-5907-9EA5CEF6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24" t="10253" r="24816" b="2131"/>
          <a:stretch>
            <a:fillRect/>
          </a:stretch>
        </p:blipFill>
        <p:spPr>
          <a:xfrm>
            <a:off x="4198068" y="881110"/>
            <a:ext cx="4572000" cy="5635095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5E9BCFB-5529-A1F0-25C4-85B3416EC5B3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95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0B0DB-98D4-B79B-E78D-E617AE5D2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5">
            <a:extLst>
              <a:ext uri="{FF2B5EF4-FFF2-40B4-BE49-F238E27FC236}">
                <a16:creationId xmlns:a16="http://schemas.microsoft.com/office/drawing/2014/main" id="{BACCF16D-5DC3-CBF1-18C6-DAC1B08093F6}"/>
              </a:ext>
            </a:extLst>
          </p:cNvPr>
          <p:cNvSpPr txBox="1">
            <a:spLocks/>
          </p:cNvSpPr>
          <p:nvPr/>
        </p:nvSpPr>
        <p:spPr>
          <a:xfrm>
            <a:off x="257631" y="2314957"/>
            <a:ext cx="8637131" cy="1685846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Source ____looks more realistic because it seems </a:t>
            </a:r>
            <a:b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( three-dimensional / flat ). In addition, the figures drawn are ( lifeless / lively ).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版面配置區 5">
            <a:extLst>
              <a:ext uri="{FF2B5EF4-FFF2-40B4-BE49-F238E27FC236}">
                <a16:creationId xmlns:a16="http://schemas.microsoft.com/office/drawing/2014/main" id="{12A2C0E7-77C3-1DD6-E1F2-C40558BF103E}"/>
              </a:ext>
            </a:extLst>
          </p:cNvPr>
          <p:cNvSpPr txBox="1">
            <a:spLocks/>
          </p:cNvSpPr>
          <p:nvPr/>
        </p:nvSpPr>
        <p:spPr>
          <a:xfrm>
            <a:off x="257631" y="963391"/>
            <a:ext cx="8637131" cy="1132361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50000"/>
              </a:lnSpc>
              <a:buNone/>
            </a:pP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HK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Comparing Sources A and B</a:t>
            </a: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, which painting </a:t>
            </a:r>
            <a:r>
              <a:rPr lang="en-HK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looks more realistic</a:t>
            </a:r>
            <a:r>
              <a:rPr lang="zh-TW" altLang="en-HK" sz="2400" dirty="0"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Explain your answer.</a:t>
            </a:r>
            <a:endParaRPr lang="zh-HK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C5CE7-08C8-ED88-1633-E55F609B6377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F5140A-902B-FFF7-46F4-B8029EE3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文字方塊 4">
            <a:extLst>
              <a:ext uri="{FF2B5EF4-FFF2-40B4-BE49-F238E27FC236}">
                <a16:creationId xmlns:a16="http://schemas.microsoft.com/office/drawing/2014/main" id="{717F1210-3DCA-E200-B563-20FDD0C7F3DC}"/>
              </a:ext>
            </a:extLst>
          </p:cNvPr>
          <p:cNvSpPr txBox="1"/>
          <p:nvPr/>
        </p:nvSpPr>
        <p:spPr>
          <a:xfrm>
            <a:off x="4982258" y="1604005"/>
            <a:ext cx="2502527" cy="491747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HK" altLang="zh-H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sources</a:t>
            </a:r>
            <a:endParaRPr kumimoji="1" lang="zh-HK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12">
            <a:extLst>
              <a:ext uri="{FF2B5EF4-FFF2-40B4-BE49-F238E27FC236}">
                <a16:creationId xmlns:a16="http://schemas.microsoft.com/office/drawing/2014/main" id="{7104758E-4D03-CAAB-5AFE-1244B8CDA10D}"/>
              </a:ext>
            </a:extLst>
          </p:cNvPr>
          <p:cNvSpPr txBox="1"/>
          <p:nvPr/>
        </p:nvSpPr>
        <p:spPr>
          <a:xfrm>
            <a:off x="1737514" y="240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49FB9C4A-030F-3032-F7B7-E01B66308C60}"/>
              </a:ext>
            </a:extLst>
          </p:cNvPr>
          <p:cNvSpPr/>
          <p:nvPr/>
        </p:nvSpPr>
        <p:spPr>
          <a:xfrm>
            <a:off x="738045" y="2891642"/>
            <a:ext cx="2875314" cy="632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B9A55BDE-3005-CB43-8CCC-D34A3DE76E97}"/>
              </a:ext>
            </a:extLst>
          </p:cNvPr>
          <p:cNvSpPr/>
          <p:nvPr/>
        </p:nvSpPr>
        <p:spPr>
          <a:xfrm>
            <a:off x="2651914" y="3482356"/>
            <a:ext cx="813957" cy="5602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109BA979-EBB7-F97B-6C09-35808530C06F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D88B1-2AFF-E81D-62B6-A0F0AAD3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4403833E-C725-9ED8-B429-0C5F69E274E5}"/>
              </a:ext>
            </a:extLst>
          </p:cNvPr>
          <p:cNvSpPr txBox="1">
            <a:spLocks/>
          </p:cNvSpPr>
          <p:nvPr/>
        </p:nvSpPr>
        <p:spPr>
          <a:xfrm>
            <a:off x="253434" y="2874949"/>
            <a:ext cx="8637131" cy="279384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Source A is on the theme of ( religious story / people's lives ). It represents the scene of a wedding ceremony of _________. Source B is on the theme of ( religious story / people's lives ). It represents the scene of _____________________ having the last supper.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id="{AB676B8F-D7E5-0843-35AC-60985ACEFFF2}"/>
              </a:ext>
            </a:extLst>
          </p:cNvPr>
          <p:cNvSpPr txBox="1">
            <a:spLocks/>
          </p:cNvSpPr>
          <p:nvPr/>
        </p:nvSpPr>
        <p:spPr>
          <a:xfrm>
            <a:off x="257631" y="963391"/>
            <a:ext cx="8414421" cy="1131848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50000"/>
              </a:lnSpc>
              <a:spcBef>
                <a:spcPts val="1200"/>
              </a:spcBef>
              <a:buNone/>
            </a:pP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2. What is the </a:t>
            </a:r>
            <a:r>
              <a:rPr lang="en-HK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between the </a:t>
            </a:r>
            <a:r>
              <a:rPr lang="en-HK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themes</a:t>
            </a: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HK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Sources A and B</a:t>
            </a: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HK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Cite clues </a:t>
            </a: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from the sources to explain your answer.</a:t>
            </a:r>
            <a:endParaRPr lang="zh-HK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A300A-2DE0-59B0-B8BE-674E0DF53967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E598008-DA29-8403-F817-B21BB27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0BBD45BB-3D28-AB38-D2CE-202A2BD1EFC6}"/>
              </a:ext>
            </a:extLst>
          </p:cNvPr>
          <p:cNvSpPr txBox="1"/>
          <p:nvPr/>
        </p:nvSpPr>
        <p:spPr>
          <a:xfrm>
            <a:off x="666873" y="2169790"/>
            <a:ext cx="3875979" cy="491747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spAutoFit/>
          </a:bodyPr>
          <a:lstStyle>
            <a:defPPr>
              <a:defRPr lang="en-US"/>
            </a:defPPr>
            <a:lvl1pPr algn="ctr">
              <a:defRPr kumimoji="1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HK" altLang="zh-HK" dirty="0"/>
              <a:t>Analyse and compare sources</a:t>
            </a:r>
            <a:endParaRPr lang="zh-HK" altLang="en-US" dirty="0"/>
          </a:p>
        </p:txBody>
      </p:sp>
      <p:sp>
        <p:nvSpPr>
          <p:cNvPr id="18" name="文字方塊 12">
            <a:extLst>
              <a:ext uri="{FF2B5EF4-FFF2-40B4-BE49-F238E27FC236}">
                <a16:creationId xmlns:a16="http://schemas.microsoft.com/office/drawing/2014/main" id="{B867EDD1-9082-5711-37EE-A25F02A47CC1}"/>
              </a:ext>
            </a:extLst>
          </p:cNvPr>
          <p:cNvSpPr txBox="1"/>
          <p:nvPr/>
        </p:nvSpPr>
        <p:spPr>
          <a:xfrm>
            <a:off x="857713" y="3927424"/>
            <a:ext cx="165824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HK" sz="240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peasants</a:t>
            </a:r>
            <a:endParaRPr lang="zh-TW" altLang="zh-HK" sz="240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2">
            <a:extLst>
              <a:ext uri="{FF2B5EF4-FFF2-40B4-BE49-F238E27FC236}">
                <a16:creationId xmlns:a16="http://schemas.microsoft.com/office/drawing/2014/main" id="{BF5FCA63-D2E3-43E0-F93A-3F9DFA2BAAB1}"/>
              </a:ext>
            </a:extLst>
          </p:cNvPr>
          <p:cNvSpPr txBox="1"/>
          <p:nvPr/>
        </p:nvSpPr>
        <p:spPr>
          <a:xfrm>
            <a:off x="744885" y="5139440"/>
            <a:ext cx="371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HK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and his disciples</a:t>
            </a:r>
            <a:endParaRPr lang="zh-HK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EAF5C66E-093B-9C0A-E7EF-90FE6639623B}"/>
              </a:ext>
            </a:extLst>
          </p:cNvPr>
          <p:cNvSpPr/>
          <p:nvPr/>
        </p:nvSpPr>
        <p:spPr>
          <a:xfrm>
            <a:off x="6350035" y="4099246"/>
            <a:ext cx="2218777" cy="4694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2">
            <a:extLst>
              <a:ext uri="{FF2B5EF4-FFF2-40B4-BE49-F238E27FC236}">
                <a16:creationId xmlns:a16="http://schemas.microsoft.com/office/drawing/2014/main" id="{1AF83EEE-CDB7-DD4C-A86C-9D21A6547F74}"/>
              </a:ext>
            </a:extLst>
          </p:cNvPr>
          <p:cNvSpPr/>
          <p:nvPr/>
        </p:nvSpPr>
        <p:spPr>
          <a:xfrm>
            <a:off x="6684805" y="2976388"/>
            <a:ext cx="1658244" cy="4922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B8D74AAF-8F86-E3A5-8A47-9A890CD3B943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22">
            <a:extLst>
              <a:ext uri="{FF2B5EF4-FFF2-40B4-BE49-F238E27FC236}">
                <a16:creationId xmlns:a16="http://schemas.microsoft.com/office/drawing/2014/main" id="{814D6065-3A73-2492-B072-25CF5E5920E6}"/>
              </a:ext>
            </a:extLst>
          </p:cNvPr>
          <p:cNvSpPr/>
          <p:nvPr/>
        </p:nvSpPr>
        <p:spPr>
          <a:xfrm>
            <a:off x="648927" y="3514565"/>
            <a:ext cx="855407" cy="4922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D3F77-3F06-530E-259A-FDE7B4673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82609E9-3CA0-D424-EA54-135F27A749C2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5D7A81A-1185-DE7B-A77F-6FE8CF4E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8B57F7F0-C776-9551-A8E9-46F7295742DE}"/>
              </a:ext>
            </a:extLst>
          </p:cNvPr>
          <p:cNvSpPr txBox="1">
            <a:spLocks/>
          </p:cNvSpPr>
          <p:nvPr/>
        </p:nvSpPr>
        <p:spPr>
          <a:xfrm>
            <a:off x="655095" y="2297152"/>
            <a:ext cx="7619491" cy="1131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Source A is a work from the Renaissance period, while Source B is a work from the Medieval Times.</a:t>
            </a:r>
            <a:endParaRPr lang="zh-TW" altLang="en-US" sz="240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BFC97874-AA82-34A2-3986-0C57A1446B8B}"/>
              </a:ext>
            </a:extLst>
          </p:cNvPr>
          <p:cNvSpPr txBox="1"/>
          <p:nvPr/>
        </p:nvSpPr>
        <p:spPr>
          <a:xfrm>
            <a:off x="6201526" y="1603492"/>
            <a:ext cx="2293545" cy="491747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spAutoFit/>
          </a:bodyPr>
          <a:lstStyle>
            <a:defPPr>
              <a:defRPr lang="en-US"/>
            </a:defPPr>
            <a:lvl1pPr algn="ctr">
              <a:defRPr kumimoji="1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HK" dirty="0"/>
              <a:t>Analyse sources</a:t>
            </a:r>
            <a:endParaRPr lang="zh-HK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6EC0B86-353F-7054-D189-ECA51AF60DC4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5">
            <a:extLst>
              <a:ext uri="{FF2B5EF4-FFF2-40B4-BE49-F238E27FC236}">
                <a16:creationId xmlns:a16="http://schemas.microsoft.com/office/drawing/2014/main" id="{8306711C-634D-B3C2-C30A-10F524EF4954}"/>
              </a:ext>
            </a:extLst>
          </p:cNvPr>
          <p:cNvSpPr txBox="1">
            <a:spLocks/>
          </p:cNvSpPr>
          <p:nvPr/>
        </p:nvSpPr>
        <p:spPr>
          <a:xfrm>
            <a:off x="257631" y="963391"/>
            <a:ext cx="8414421" cy="1131848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50000"/>
              </a:lnSpc>
              <a:spcBef>
                <a:spcPts val="1200"/>
              </a:spcBef>
              <a:buNone/>
            </a:pP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which </a:t>
            </a:r>
            <a:r>
              <a:rPr lang="en-US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respective period Sources A and B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belonged to </a:t>
            </a:r>
            <a:r>
              <a:rPr lang="en-US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using your own knowledge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zh-HK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3E3747-1B1B-3326-02F0-DA8178F5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C7AE19-8DDB-DFBB-4F0F-7E365E96DBCB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7F203E-3778-0535-16AF-6329E3B2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A2146D83-1CE6-4B02-A97C-44B953D0898E}"/>
              </a:ext>
            </a:extLst>
          </p:cNvPr>
          <p:cNvSpPr txBox="1"/>
          <p:nvPr/>
        </p:nvSpPr>
        <p:spPr>
          <a:xfrm>
            <a:off x="634701" y="2243178"/>
            <a:ext cx="2528823" cy="491747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spAutoFit/>
          </a:bodyPr>
          <a:lstStyle>
            <a:defPPr>
              <a:defRPr lang="en-US"/>
            </a:defPPr>
            <a:lvl1pPr algn="ctr">
              <a:defRPr kumimoji="1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HK" dirty="0"/>
              <a:t>Explain reasons</a:t>
            </a:r>
            <a:endParaRPr lang="zh-HK" alt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99008B6-630C-8282-F1EC-3E0AF3BCE9D7}"/>
              </a:ext>
            </a:extLst>
          </p:cNvPr>
          <p:cNvGrpSpPr/>
          <p:nvPr/>
        </p:nvGrpSpPr>
        <p:grpSpPr>
          <a:xfrm>
            <a:off x="634701" y="3129590"/>
            <a:ext cx="7874598" cy="1906643"/>
            <a:chOff x="803889" y="2147528"/>
            <a:chExt cx="7874598" cy="1906643"/>
          </a:xfrm>
        </p:grpSpPr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EED29CED-B3E8-1DFC-D8CA-8812F5958777}"/>
                </a:ext>
              </a:extLst>
            </p:cNvPr>
            <p:cNvSpPr/>
            <p:nvPr/>
          </p:nvSpPr>
          <p:spPr>
            <a:xfrm>
              <a:off x="886176" y="2214437"/>
              <a:ext cx="7792311" cy="1839734"/>
            </a:xfrm>
            <a:prstGeom prst="roundRect">
              <a:avLst>
                <a:gd name="adj" fmla="val 0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28700" indent="-265113" eaLnBrk="1" hangingPunct="1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HK" altLang="zh-TW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Which period did Source A belong to? What was the main spirit of that period?</a:t>
              </a:r>
            </a:p>
            <a:p>
              <a:pPr marL="1028700" indent="-265113" eaLnBrk="1" hangingPunct="1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HK" altLang="zh-TW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 the two periods. How did the influence of the Church change?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57DE94A-9BF7-9325-2A1C-F19A4BE81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889" y="2147528"/>
              <a:ext cx="825882" cy="360000"/>
            </a:xfrm>
            <a:prstGeom prst="rect">
              <a:avLst/>
            </a:prstGeom>
          </p:spPr>
        </p:pic>
      </p:grp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C3CF042-829A-1DC2-A6B2-98F3DE98B0E2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5">
            <a:extLst>
              <a:ext uri="{FF2B5EF4-FFF2-40B4-BE49-F238E27FC236}">
                <a16:creationId xmlns:a16="http://schemas.microsoft.com/office/drawing/2014/main" id="{AE580E2A-C157-C69E-526D-356D3A93149C}"/>
              </a:ext>
            </a:extLst>
          </p:cNvPr>
          <p:cNvSpPr txBox="1">
            <a:spLocks/>
          </p:cNvSpPr>
          <p:nvPr/>
        </p:nvSpPr>
        <p:spPr>
          <a:xfrm>
            <a:off x="257631" y="963391"/>
            <a:ext cx="8414421" cy="1839734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50000"/>
              </a:lnSpc>
              <a:spcBef>
                <a:spcPts val="1200"/>
              </a:spcBef>
              <a:buNone/>
            </a:pPr>
            <a:r>
              <a:rPr lang="en-HK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zh-TW" sz="2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Referring to the question above, explain </a:t>
            </a:r>
            <a:r>
              <a:rPr lang="en-US" altLang="zh-TW" sz="2400" dirty="0">
                <a:highlight>
                  <a:srgbClr val="FCF8C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why different themes emerged </a:t>
            </a:r>
            <a:r>
              <a:rPr lang="en-US" altLang="zh-TW" sz="2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 the two periods you mentioned. </a:t>
            </a:r>
            <a:endParaRPr lang="zh-TW" altLang="zh-HK" sz="2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354013" indent="-354013">
              <a:lnSpc>
                <a:spcPct val="150000"/>
              </a:lnSpc>
              <a:spcBef>
                <a:spcPts val="1200"/>
              </a:spcBef>
              <a:buNone/>
            </a:pPr>
            <a:endParaRPr lang="zh-HK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7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25D28-ADAA-8480-1B68-9D6656955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204EC7-6C74-8EB7-7EAF-DE9A6969984A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8BCB60B-B4A4-2B0F-4A12-12DA9418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CE01AA3A-9F1D-F376-100B-98D09DB6A220}"/>
              </a:ext>
            </a:extLst>
          </p:cNvPr>
          <p:cNvSpPr txBox="1">
            <a:spLocks/>
          </p:cNvSpPr>
          <p:nvPr/>
        </p:nvSpPr>
        <p:spPr>
          <a:xfrm>
            <a:off x="340568" y="1042940"/>
            <a:ext cx="8462863" cy="44558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painting in Source A was created during the Renaissance. The main spirit at that time was humanism and the emphasis on human value. As for the paintings in Source B created in the Medieval Times, the themes at the time were mainly religious. Therefore, the paintings in Source A depict civilians and take secular life as their themes, and are no longer limited to the religious content of the paintings in Source B.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D3D7626-A668-61BE-FE0A-2FFED25E4A88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en-GB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 pp.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16-17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377C3C2-610B-D675-D7DE-0C660A6E5CD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3275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8A045FA-D166-4840-5801-524437A0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501346" y="5082365"/>
            <a:ext cx="47271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AutoNum type="arabicPlain"/>
            </a:pPr>
            <a:r>
              <a:rPr kumimoji="1" lang="en-US" altLang="zh-TW" sz="2600" b="1" dirty="0" err="1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Emphasising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humanism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514654" y="5565338"/>
            <a:ext cx="812800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The Renaissance, although called for the restoration of classical civilisation, is essentially a movement of intellectual liberation.</a:t>
            </a:r>
            <a:endParaRPr lang="zh-TW" altLang="en-US" dirty="0"/>
          </a:p>
        </p:txBody>
      </p:sp>
      <p:pic>
        <p:nvPicPr>
          <p:cNvPr id="10" name="MindVideo_20260129132539_407">
            <a:hlinkClick r:id="" action="ppaction://media"/>
            <a:extLst>
              <a:ext uri="{FF2B5EF4-FFF2-40B4-BE49-F238E27FC236}">
                <a16:creationId xmlns:a16="http://schemas.microsoft.com/office/drawing/2014/main" id="{56FA7B63-8659-8D84-47B3-DCFEA90CA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143" y="803049"/>
            <a:ext cx="7300452" cy="41065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BF1E454-2381-4044-E607-EE839AC6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6506" y="780189"/>
            <a:ext cx="72548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BE4821FD-F14B-750E-FA77-DA54F18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3378"/>
            <a:ext cx="9144000" cy="3818374"/>
          </a:xfrm>
          <a:prstGeom prst="rect">
            <a:avLst/>
          </a:prstGeom>
        </p:spPr>
      </p:pic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11-19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4CDFB-180E-4193-F939-BF857C1DE9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6443" y="1373857"/>
            <a:ext cx="3906385" cy="4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F3B52-C42F-A87E-023B-58E7F6A29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21" y="5088073"/>
            <a:ext cx="1181100" cy="1435100"/>
          </a:xfrm>
          <a:prstGeom prst="rect">
            <a:avLst/>
          </a:prstGeom>
        </p:spPr>
      </p:pic>
      <p:pic>
        <p:nvPicPr>
          <p:cNvPr id="14" name="Picture 13">
            <a:hlinkClick r:id="rId7"/>
            <a:extLst>
              <a:ext uri="{FF2B5EF4-FFF2-40B4-BE49-F238E27FC236}">
                <a16:creationId xmlns:a16="http://schemas.microsoft.com/office/drawing/2014/main" id="{45F3E13B-5C15-6479-6CFC-834A75DFC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3050" y="5443673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4AD5B8-6B39-F96A-51D1-4C520DCF13D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63747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7298E6-CDE3-7D3C-376E-5571B274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30</a:t>
            </a:fld>
            <a:endParaRPr lang="en-US"/>
          </a:p>
        </p:txBody>
      </p:sp>
      <p:pic>
        <p:nvPicPr>
          <p:cNvPr id="5" name="圖片 4" descr="一張含有 針線, 樣式, 單色 的圖片&#10;&#10;AI 產生的內容可能不正確。">
            <a:extLst>
              <a:ext uri="{FF2B5EF4-FFF2-40B4-BE49-F238E27FC236}">
                <a16:creationId xmlns:a16="http://schemas.microsoft.com/office/drawing/2014/main" id="{4A627695-4B75-2E32-9924-9E0ECBA7E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743" y="5163173"/>
            <a:ext cx="1008255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17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4">
            <a:extLst>
              <a:ext uri="{FF2B5EF4-FFF2-40B4-BE49-F238E27FC236}">
                <a16:creationId xmlns:a16="http://schemas.microsoft.com/office/drawing/2014/main" id="{695E41BF-22BE-A59B-3506-F97CD836C1EE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249238" y="1005972"/>
            <a:ext cx="3570875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The main spirit of the Renaissance is humanism, a belief that respects the value of human beings as perfect and all-rounded individuals.</a:t>
            </a:r>
            <a:endParaRPr lang="zh-TW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EC6ADC-649F-D600-43DF-9AB9AAA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4</a:t>
            </a:fld>
            <a:endParaRPr 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61CB30F-0BFA-23B9-A9B2-0814D287917F}"/>
              </a:ext>
            </a:extLst>
          </p:cNvPr>
          <p:cNvGrpSpPr/>
          <p:nvPr/>
        </p:nvGrpSpPr>
        <p:grpSpPr>
          <a:xfrm>
            <a:off x="1431385" y="0"/>
            <a:ext cx="7712615" cy="6852874"/>
            <a:chOff x="1431385" y="0"/>
            <a:chExt cx="7712615" cy="6852874"/>
          </a:xfrm>
        </p:grpSpPr>
        <p:pic>
          <p:nvPicPr>
            <p:cNvPr id="12" name="圖片 11" descr="一張含有 個人, 坐, 男人, 行動電話 的圖片&#10;&#10;自動產生的描述">
              <a:extLst>
                <a:ext uri="{FF2B5EF4-FFF2-40B4-BE49-F238E27FC236}">
                  <a16:creationId xmlns:a16="http://schemas.microsoft.com/office/drawing/2014/main" id="{68884A20-39CE-D48D-C3AC-4F594453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496" y="0"/>
              <a:ext cx="4997504" cy="68528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AF3AB264-0FC6-9AE0-9987-B66EB35F1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1385" y="4982248"/>
              <a:ext cx="3236867" cy="163121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Renaissance paintings often feature people as the main subject, as seen in Leonardo da Vinci's </a:t>
              </a:r>
              <a:r>
                <a:rPr lang="en-US" altLang="zh-TW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Lady with an Ermine</a:t>
              </a:r>
              <a:endParaRPr lang="zh-TW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E05E6F3F-68F7-41FC-F58A-F5498906E1F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3275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F9E3B9A-124F-70B4-B7CD-718BB5C678C8}"/>
              </a:ext>
            </a:extLst>
          </p:cNvPr>
          <p:cNvSpPr txBox="1">
            <a:spLocks/>
          </p:cNvSpPr>
          <p:nvPr/>
        </p:nvSpPr>
        <p:spPr>
          <a:xfrm>
            <a:off x="128769" y="889242"/>
            <a:ext cx="9015231" cy="16979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HK" dirty="0"/>
              <a:t>The themes of the artworks at that time were not limited to religious concepts such as heaven. </a:t>
            </a:r>
          </a:p>
          <a:p>
            <a:r>
              <a:rPr lang="en-US" altLang="zh-HK" dirty="0"/>
              <a:t>Rather, the artists included much secular content in their works and emphasised the thoughts and feelings of individuals.</a:t>
            </a:r>
            <a:endParaRPr lang="zh-TW" altLang="en-US" dirty="0"/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3293B1AB-6EC8-E877-DB52-2CF1D4448C6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2236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D9C884A-B76B-F8BE-D86C-9998D9EB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5</a:t>
            </a:fld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1436D81-23C5-B883-BA7B-91A5979F9702}"/>
              </a:ext>
            </a:extLst>
          </p:cNvPr>
          <p:cNvGrpSpPr/>
          <p:nvPr/>
        </p:nvGrpSpPr>
        <p:grpSpPr>
          <a:xfrm>
            <a:off x="254478" y="2764673"/>
            <a:ext cx="7858122" cy="3747969"/>
            <a:chOff x="249238" y="2846148"/>
            <a:chExt cx="7858122" cy="3747969"/>
          </a:xfrm>
        </p:grpSpPr>
        <p:pic>
          <p:nvPicPr>
            <p:cNvPr id="2" name="圖片 1" descr="一張含有 文字, 人的臉孔, 人員, 男人 的圖片&#10;&#10;AI 產生的內容可能不正確。">
              <a:extLst>
                <a:ext uri="{FF2B5EF4-FFF2-40B4-BE49-F238E27FC236}">
                  <a16:creationId xmlns:a16="http://schemas.microsoft.com/office/drawing/2014/main" id="{0B9088FE-7F82-267C-287D-9F7E77B61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6481" y="3190610"/>
              <a:ext cx="6990879" cy="3403507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576EE634-C520-8EE4-3F70-C0C4BA88B9B8}"/>
                </a:ext>
              </a:extLst>
            </p:cNvPr>
            <p:cNvSpPr txBox="1"/>
            <p:nvPr/>
          </p:nvSpPr>
          <p:spPr>
            <a:xfrm>
              <a:off x="249238" y="2846148"/>
              <a:ext cx="4068012" cy="1140936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Three great masters of the Renaissance</a:t>
              </a:r>
              <a:endParaRPr lang="zh-HK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11" name="圖片 10">
            <a:hlinkClick r:id="rId4"/>
            <a:extLst>
              <a:ext uri="{FF2B5EF4-FFF2-40B4-BE49-F238E27FC236}">
                <a16:creationId xmlns:a16="http://schemas.microsoft.com/office/drawing/2014/main" id="{EC6DA9CB-FA3B-70C6-F205-0E414FA45E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97492" y="5595156"/>
            <a:ext cx="72548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4">
            <a:extLst>
              <a:ext uri="{FF2B5EF4-FFF2-40B4-BE49-F238E27FC236}">
                <a16:creationId xmlns:a16="http://schemas.microsoft.com/office/drawing/2014/main" id="{68D9091F-5C66-C821-DEDC-9C82DF93FAF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7C964C51-E8A4-D43B-8E23-228215CAF2F1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3275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73F8A5D-01C5-0F17-2BFF-A4F950D41F60}"/>
              </a:ext>
            </a:extLst>
          </p:cNvPr>
          <p:cNvGrpSpPr/>
          <p:nvPr/>
        </p:nvGrpSpPr>
        <p:grpSpPr>
          <a:xfrm>
            <a:off x="1" y="0"/>
            <a:ext cx="9144000" cy="6876000"/>
            <a:chOff x="-14747" y="0"/>
            <a:chExt cx="9144000" cy="6876000"/>
          </a:xfrm>
        </p:grpSpPr>
        <p:pic>
          <p:nvPicPr>
            <p:cNvPr id="15" name="圖片 14" descr="一張含有 服裝, 油畫, 藝術, 視覺藝術 的圖片&#10;&#10;AI 產生的內容可能不正確。">
              <a:extLst>
                <a:ext uri="{FF2B5EF4-FFF2-40B4-BE49-F238E27FC236}">
                  <a16:creationId xmlns:a16="http://schemas.microsoft.com/office/drawing/2014/main" id="{59C6C7C7-C3D9-BEF5-2DC9-1D1ECF6B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4" r="3802"/>
            <a:stretch>
              <a:fillRect/>
            </a:stretch>
          </p:blipFill>
          <p:spPr>
            <a:xfrm>
              <a:off x="-14747" y="0"/>
              <a:ext cx="9144000" cy="6876000"/>
            </a:xfrm>
            <a:prstGeom prst="rect">
              <a:avLst/>
            </a:prstGeom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01855636-E13B-8F4A-DD64-42417037E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4033" y="87686"/>
              <a:ext cx="3475219" cy="1015663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HK" sz="2000" dirty="0">
                  <a:latin typeface="Arial" panose="020B0604020202020204" pitchFamily="34" charset="0"/>
                  <a:cs typeface="Arial" panose="020B0604020202020204" pitchFamily="34" charset="0"/>
                </a:rPr>
                <a:t>A painting showing Dante holding The </a:t>
              </a:r>
              <a:r>
                <a:rPr lang="en-US" altLang="zh-HK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Divine Comedy</a:t>
              </a:r>
              <a:r>
                <a:rPr lang="en-US" altLang="zh-HK" sz="2000" dirty="0">
                  <a:latin typeface="Arial" panose="020B0604020202020204" pitchFamily="34" charset="0"/>
                  <a:cs typeface="Arial" panose="020B0604020202020204" pitchFamily="34" charset="0"/>
                </a:rPr>
                <a:t> outside the Gate of Hell</a:t>
              </a:r>
              <a:endParaRPr lang="zh-HK" altLang="en-US" sz="20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A9C6451B-7FEE-6196-301E-A643A47946E3}"/>
              </a:ext>
            </a:extLst>
          </p:cNvPr>
          <p:cNvSpPr/>
          <p:nvPr/>
        </p:nvSpPr>
        <p:spPr>
          <a:xfrm>
            <a:off x="207190" y="4454013"/>
            <a:ext cx="8774578" cy="203886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CA2244EC-2498-B91C-07D7-05813FBE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6</a:t>
            </a:fld>
            <a:endParaRPr lang="en-US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346125" y="4624493"/>
            <a:ext cx="8523854" cy="16979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The </a:t>
            </a:r>
            <a:r>
              <a:rPr lang="en-US" altLang="zh-HK" i="1" dirty="0"/>
              <a:t>Divine Comedy</a:t>
            </a:r>
            <a:r>
              <a:rPr lang="en-US" altLang="zh-HK" dirty="0"/>
              <a:t>, written by the Florentine poet Dante, was one of the most representative works at that time. </a:t>
            </a:r>
          </a:p>
          <a:p>
            <a:r>
              <a:rPr lang="en-US" altLang="zh-TW" dirty="0"/>
              <a:t>The poem described the afterlife, uncovered all kinds of evils in the world and criticised the corruption of the Church.</a:t>
            </a:r>
          </a:p>
        </p:txBody>
      </p:sp>
    </p:spTree>
    <p:extLst>
      <p:ext uri="{BB962C8B-B14F-4D97-AF65-F5344CB8AC3E}">
        <p14:creationId xmlns:p14="http://schemas.microsoft.com/office/powerpoint/2010/main" val="13595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B28B-B94C-E6B1-4AD4-0B23D9057E95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F560F8B8-FCCE-F73F-41CB-CA558A1296C1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63747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5A3AC8-C6BF-1E9A-C997-B7F21C52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931B86-F591-4F39-EF44-7E9D136D20AD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2064669"/>
            <a:ext cx="5894388" cy="4457701"/>
            <a:chOff x="240" y="-13"/>
            <a:chExt cx="3713" cy="2808"/>
          </a:xfrm>
        </p:grpSpPr>
        <p:pic>
          <p:nvPicPr>
            <p:cNvPr id="17" name="Picture 14" descr="C:\Documents and Settings\Owner\桌面\zoe-ppt\S2T1\images\medieval painting 2.jpg">
              <a:extLst>
                <a:ext uri="{FF2B5EF4-FFF2-40B4-BE49-F238E27FC236}">
                  <a16:creationId xmlns:a16="http://schemas.microsoft.com/office/drawing/2014/main" id="{082FB2D0-96AE-0B63-F1C2-326B424F8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"/>
            <a:stretch>
              <a:fillRect/>
            </a:stretch>
          </p:blipFill>
          <p:spPr bwMode="auto">
            <a:xfrm>
              <a:off x="240" y="-13"/>
              <a:ext cx="3713" cy="28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BBFDDAD7-AA53-DA42-6CA2-EA2056E6D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" y="2459"/>
              <a:ext cx="1531" cy="252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Medieval paintings</a:t>
              </a: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235D2D51-8082-B8F9-CC96-ECB367F9B7D0}"/>
              </a:ext>
            </a:extLst>
          </p:cNvPr>
          <p:cNvGrpSpPr>
            <a:grpSpLocks/>
          </p:cNvGrpSpPr>
          <p:nvPr/>
        </p:nvGrpSpPr>
        <p:grpSpPr bwMode="auto">
          <a:xfrm>
            <a:off x="4056061" y="2180716"/>
            <a:ext cx="4838701" cy="4559300"/>
            <a:chOff x="3692" y="1754"/>
            <a:chExt cx="3048" cy="2872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5EA8B003-8C9E-7E2D-2DCA-E478D0053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" y="1754"/>
              <a:ext cx="3048" cy="2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B0184263-E649-092A-B416-D10423688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6" y="1862"/>
              <a:ext cx="1816" cy="252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Renaissance paintings</a:t>
              </a:r>
            </a:p>
          </p:txBody>
        </p:sp>
      </p:grpSp>
      <p:sp>
        <p:nvSpPr>
          <p:cNvPr id="22" name="文字版面配置區 4">
            <a:extLst>
              <a:ext uri="{FF2B5EF4-FFF2-40B4-BE49-F238E27FC236}">
                <a16:creationId xmlns:a16="http://schemas.microsoft.com/office/drawing/2014/main" id="{A26FC080-477E-EF4B-0120-580F5374CE96}"/>
              </a:ext>
            </a:extLst>
          </p:cNvPr>
          <p:cNvSpPr txBox="1">
            <a:spLocks/>
          </p:cNvSpPr>
          <p:nvPr/>
        </p:nvSpPr>
        <p:spPr>
          <a:xfrm>
            <a:off x="384176" y="859080"/>
            <a:ext cx="81280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The style of Renaissance painting was lively and realistic, standing in sharp contrast to that of medieval artworks. It also reflected humanism.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19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DE633AFB-DAD0-3060-D01E-F75CFC83322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325461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版面配置區 5">
            <a:extLst>
              <a:ext uri="{FF2B5EF4-FFF2-40B4-BE49-F238E27FC236}">
                <a16:creationId xmlns:a16="http://schemas.microsoft.com/office/drawing/2014/main" id="{5D42A3C1-EE5B-C21A-08AF-097404BBAA46}"/>
              </a:ext>
            </a:extLst>
          </p:cNvPr>
          <p:cNvSpPr txBox="1">
            <a:spLocks/>
          </p:cNvSpPr>
          <p:nvPr/>
        </p:nvSpPr>
        <p:spPr>
          <a:xfrm>
            <a:off x="249238" y="842180"/>
            <a:ext cx="8637131" cy="7571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sz="2400" b="1" dirty="0">
                <a:solidFill>
                  <a:srgbClr val="F9AC1A"/>
                </a:solidFill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</a:rPr>
              <a:t>Comparison between the painting styles of the Medieval Times and the Renaissance </a:t>
            </a:r>
            <a:endParaRPr lang="zh-TW" altLang="en-US" sz="2400" b="1" dirty="0">
              <a:solidFill>
                <a:srgbClr val="F9AC1A"/>
              </a:solidFill>
              <a:latin typeface="Arial" panose="020B0604020202020204" pitchFamily="34" charset="0"/>
              <a:ea typeface="MS UI 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" name="文字版面配置區 4">
            <a:extLst>
              <a:ext uri="{FF2B5EF4-FFF2-40B4-BE49-F238E27FC236}">
                <a16:creationId xmlns:a16="http://schemas.microsoft.com/office/drawing/2014/main" id="{CEEF620E-1087-42AD-DA1B-E6726AF8BAFB}"/>
              </a:ext>
            </a:extLst>
          </p:cNvPr>
          <p:cNvSpPr txBox="1">
            <a:spLocks/>
          </p:cNvSpPr>
          <p:nvPr/>
        </p:nvSpPr>
        <p:spPr>
          <a:xfrm>
            <a:off x="219742" y="1657333"/>
            <a:ext cx="4922230" cy="49541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kumimoji="1" lang="en-US" altLang="zh-HK" sz="2400" b="1" dirty="0">
                <a:latin typeface="Arial" panose="020B0604020202020204" pitchFamily="34" charset="0"/>
                <a:cs typeface="Arial" panose="020B0604020202020204" pitchFamily="34" charset="0"/>
              </a:rPr>
              <a:t>Theme︰</a:t>
            </a:r>
          </a:p>
          <a:p>
            <a:pPr marL="0" indent="0">
              <a:buNone/>
            </a:pPr>
            <a:r>
              <a:rPr kumimoji="1" lang="en-HK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Mostly religious</a:t>
            </a:r>
          </a:p>
          <a:p>
            <a:pPr marL="0" indent="0">
              <a:spcBef>
                <a:spcPts val="2200"/>
              </a:spcBef>
              <a:buNone/>
            </a:pPr>
            <a:r>
              <a:rPr kumimoji="1" lang="en-HK" altLang="zh-HK" sz="2400" b="1" dirty="0">
                <a:latin typeface="Arial" panose="020B0604020202020204" pitchFamily="34" charset="0"/>
                <a:cs typeface="Arial" panose="020B0604020202020204" pitchFamily="34" charset="0"/>
              </a:rPr>
              <a:t>Graphical projection:</a:t>
            </a:r>
            <a:endParaRPr kumimoji="1" lang="en-US" altLang="zh-H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Relatively flat, unable to show distance 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距離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1"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and depth 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深度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en-HK" altLang="zh-H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Figures and objects being out of proportion</a:t>
            </a:r>
            <a:endParaRPr kumimoji="1" lang="zh-HK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200"/>
              </a:spcBef>
              <a:buNone/>
            </a:pPr>
            <a:r>
              <a:rPr kumimoji="1" lang="en-HK" altLang="zh-HK" sz="2400" b="1" dirty="0">
                <a:latin typeface="Arial" panose="020B0604020202020204" pitchFamily="34" charset="0"/>
                <a:cs typeface="Arial" panose="020B0604020202020204" pitchFamily="34" charset="0"/>
              </a:rPr>
              <a:t>Style:</a:t>
            </a:r>
            <a:endParaRPr kumimoji="1" lang="en-US" altLang="zh-H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Dull </a:t>
            </a:r>
            <a:r>
              <a:rPr kumimoji="1" lang="en-US" altLang="zh-HK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kumimoji="1"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Figures looking flat and lifeless, lacking a sense of reality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B803A37-026D-93F0-5D07-3C63C4A9917F}"/>
              </a:ext>
            </a:extLst>
          </p:cNvPr>
          <p:cNvGrpSpPr/>
          <p:nvPr/>
        </p:nvGrpSpPr>
        <p:grpSpPr>
          <a:xfrm>
            <a:off x="5102107" y="1609848"/>
            <a:ext cx="3828506" cy="5015962"/>
            <a:chOff x="5057863" y="1609848"/>
            <a:chExt cx="3828506" cy="5015962"/>
          </a:xfrm>
        </p:grpSpPr>
        <p:pic>
          <p:nvPicPr>
            <p:cNvPr id="10" name="圖片 21" descr="一張含有 藝術, 油畫, 視覺藝術 的圖片&#10;&#10;AI 產生的內容可能不正確。">
              <a:extLst>
                <a:ext uri="{FF2B5EF4-FFF2-40B4-BE49-F238E27FC236}">
                  <a16:creationId xmlns:a16="http://schemas.microsoft.com/office/drawing/2014/main" id="{F24D201D-98FC-5195-B315-0B58E0641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863" y="1741018"/>
              <a:ext cx="3734956" cy="488479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40A464-F5F4-4CEA-43DF-A6376CEF3469}"/>
                </a:ext>
              </a:extLst>
            </p:cNvPr>
            <p:cNvSpPr/>
            <p:nvPr/>
          </p:nvSpPr>
          <p:spPr>
            <a:xfrm>
              <a:off x="6880589" y="5903624"/>
              <a:ext cx="2005780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HK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Preaching the Resurrection</a:t>
              </a:r>
              <a:endParaRPr lang="zh-HK" alt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A6F28BDB-306C-1FAF-A7FC-A445326052AE}"/>
                </a:ext>
              </a:extLst>
            </p:cNvPr>
            <p:cNvSpPr txBox="1"/>
            <p:nvPr/>
          </p:nvSpPr>
          <p:spPr>
            <a:xfrm>
              <a:off x="5954599" y="1609848"/>
              <a:ext cx="2911128" cy="472248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Medieval painting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B51270-687B-07D8-DEF5-188E34E15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FFAB92D3-87B8-6710-C008-80C18C12D4C3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AF60116-5122-4F75-DEC4-CD5CF3FAF71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5470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EFADF2-CBB4-C55F-35AD-1635808E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9</a:t>
            </a:fld>
            <a:endParaRPr 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C301AB-D39B-C884-D6FC-225D2D979EE0}"/>
              </a:ext>
            </a:extLst>
          </p:cNvPr>
          <p:cNvSpPr txBox="1"/>
          <p:nvPr/>
        </p:nvSpPr>
        <p:spPr>
          <a:xfrm>
            <a:off x="1076097" y="5431043"/>
            <a:ext cx="4988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400" b="1" dirty="0">
                <a:latin typeface="Arial" panose="020B0604020202020204" pitchFamily="34" charset="0"/>
                <a:cs typeface="Arial" panose="020B0604020202020204" pitchFamily="34" charset="0"/>
              </a:rPr>
              <a:t>Theme: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Both religious and human </a:t>
            </a:r>
            <a:endParaRPr lang="zh-TW" altLang="en-US" sz="24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4D6AEF8-FFE4-5F99-5BFB-81EBEBE0313C}"/>
              </a:ext>
            </a:extLst>
          </p:cNvPr>
          <p:cNvGrpSpPr/>
          <p:nvPr/>
        </p:nvGrpSpPr>
        <p:grpSpPr>
          <a:xfrm>
            <a:off x="322977" y="885255"/>
            <a:ext cx="8520558" cy="4143970"/>
            <a:chOff x="249237" y="885255"/>
            <a:chExt cx="8520558" cy="414397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9F2F909-9834-2388-214D-7AC19FDB722B}"/>
                </a:ext>
              </a:extLst>
            </p:cNvPr>
            <p:cNvGrpSpPr/>
            <p:nvPr/>
          </p:nvGrpSpPr>
          <p:grpSpPr>
            <a:xfrm>
              <a:off x="1002357" y="885255"/>
              <a:ext cx="7767438" cy="4143970"/>
              <a:chOff x="993476" y="117733"/>
              <a:chExt cx="7767438" cy="4300685"/>
            </a:xfrm>
          </p:grpSpPr>
          <p:pic>
            <p:nvPicPr>
              <p:cNvPr id="14" name="圖片 13" descr="一張含有 藝術, 油畫, 教堂, 聖地 的圖片&#10;&#10;AI 產生的內容可能不正確。">
                <a:extLst>
                  <a:ext uri="{FF2B5EF4-FFF2-40B4-BE49-F238E27FC236}">
                    <a16:creationId xmlns:a16="http://schemas.microsoft.com/office/drawing/2014/main" id="{15BCA8B4-AD6D-2B6E-E781-BC048E1E4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476" y="117733"/>
                <a:ext cx="6902778" cy="4300685"/>
              </a:xfrm>
              <a:prstGeom prst="rect">
                <a:avLst/>
              </a:prstGeom>
            </p:spPr>
          </p:pic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E35C40BF-5BFC-4E28-3728-26B2D7ED4E02}"/>
                  </a:ext>
                </a:extLst>
              </p:cNvPr>
              <p:cNvSpPr txBox="1"/>
              <p:nvPr/>
            </p:nvSpPr>
            <p:spPr>
              <a:xfrm>
                <a:off x="5765506" y="117733"/>
                <a:ext cx="2995408" cy="734656"/>
              </a:xfrm>
              <a:prstGeom prst="rect">
                <a:avLst/>
              </a:prstGeom>
              <a:solidFill>
                <a:srgbClr val="F2F2F2">
                  <a:alpha val="89804"/>
                </a:srgbClr>
              </a:solidFill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>
                  <a:defRPr sz="2400"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</a:lstStyle>
              <a:p>
                <a:r>
                  <a:rPr lang="en-US" altLang="zh-TW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School of Athens </a:t>
                </a:r>
                <a:r>
                  <a:rPr lang="en-US" altLang="zh-TW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zh-HK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雅典學院</a:t>
                </a:r>
                <a:r>
                  <a:rPr lang="en-US" altLang="zh-HK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altLang="zh-TW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by Raphael</a:t>
                </a:r>
              </a:p>
            </p:txBody>
          </p:sp>
        </p:grp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F16FE07-14BF-D8CF-0958-669B86979EED}"/>
                </a:ext>
              </a:extLst>
            </p:cNvPr>
            <p:cNvSpPr txBox="1"/>
            <p:nvPr/>
          </p:nvSpPr>
          <p:spPr>
            <a:xfrm>
              <a:off x="249237" y="997336"/>
              <a:ext cx="3721482" cy="621585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Renaissance painting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7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1742</TotalTime>
  <Words>1297</Words>
  <Application>Microsoft Office PowerPoint</Application>
  <PresentationFormat>如螢幕大小 (4:3)</PresentationFormat>
  <Paragraphs>186</Paragraphs>
  <Slides>30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Tw Cen MT</vt:lpstr>
      <vt:lpstr>Office Theme</vt:lpstr>
      <vt:lpstr>PowerPoint 簡報</vt:lpstr>
      <vt:lpstr>iii. Features of the Renaissance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 Ling</dc:creator>
  <cp:lastModifiedBy>history01 history01</cp:lastModifiedBy>
  <cp:revision>131</cp:revision>
  <dcterms:created xsi:type="dcterms:W3CDTF">2026-03-09T09:42:46Z</dcterms:created>
  <dcterms:modified xsi:type="dcterms:W3CDTF">2026-04-16T15:12:28Z</dcterms:modified>
</cp:coreProperties>
</file>