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79" r:id="rId4"/>
    <p:sldId id="280" r:id="rId5"/>
    <p:sldId id="293" r:id="rId6"/>
    <p:sldId id="294" r:id="rId7"/>
    <p:sldId id="295" r:id="rId8"/>
    <p:sldId id="296" r:id="rId9"/>
    <p:sldId id="282" r:id="rId10"/>
    <p:sldId id="297" r:id="rId11"/>
    <p:sldId id="290" r:id="rId12"/>
    <p:sldId id="298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06"/>
    <a:srgbClr val="FEE198"/>
    <a:srgbClr val="F9AC1A"/>
    <a:srgbClr val="FFC000"/>
    <a:srgbClr val="1BA7D3"/>
    <a:srgbClr val="00ADB0"/>
    <a:srgbClr val="AEDADC"/>
    <a:srgbClr val="6CAAAE"/>
    <a:srgbClr val="FCF8C4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/>
    <p:restoredTop sz="96405"/>
  </p:normalViewPr>
  <p:slideViewPr>
    <p:cSldViewPr snapToGrid="0">
      <p:cViewPr varScale="1">
        <p:scale>
          <a:sx n="65" d="100"/>
          <a:sy n="65" d="100"/>
        </p:scale>
        <p:origin x="16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16/4/2026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hyperlink" Target="https://arcade.padlet.com/game/Qwr65AaqK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KHistory/14-18-2-20-21-lftqextfhn5k5jv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286000" y="1122676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4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 近代歐洲的興起</a:t>
            </a:r>
            <a:endParaRPr lang="zh-HK" altLang="en-US" sz="2400" b="1" dirty="0">
              <a:solidFill>
                <a:schemeClr val="bg1"/>
              </a:solidFill>
              <a:latin typeface="+mj-lt"/>
              <a:ea typeface="+mj-ea"/>
              <a:cs typeface="Microsoft Tai Le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58AA7-C2A0-C10A-1B71-AF0DA8054F37}"/>
              </a:ext>
            </a:extLst>
          </p:cNvPr>
          <p:cNvSpPr txBox="1"/>
          <p:nvPr/>
        </p:nvSpPr>
        <p:spPr>
          <a:xfrm>
            <a:off x="2682348" y="2766206"/>
            <a:ext cx="3779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US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I	</a:t>
            </a: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從神本走向人本：</a:t>
            </a:r>
            <a:br>
              <a:rPr kumimoji="1" lang="en-HK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</a:b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文藝復興與宗教改革</a:t>
            </a:r>
            <a:endParaRPr kumimoji="1" lang="en-HK" altLang="zh-HK" sz="2800" b="1" dirty="0">
              <a:solidFill>
                <a:srgbClr val="B1703B"/>
              </a:solidFill>
              <a:latin typeface="+mj-ea"/>
              <a:ea typeface="+mj-ea"/>
              <a:cs typeface="AwkwardBlack 拙黑體" pitchFamily="2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C87D2-E903-0508-9F50-6872C1C1E42B}"/>
              </a:ext>
            </a:extLst>
          </p:cNvPr>
          <p:cNvSpPr txBox="1"/>
          <p:nvPr/>
        </p:nvSpPr>
        <p:spPr>
          <a:xfrm>
            <a:off x="2682348" y="3726828"/>
            <a:ext cx="377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000" b="1" dirty="0">
                <a:solidFill>
                  <a:srgbClr val="755C9D"/>
                </a:solidFill>
                <a:latin typeface="+mj-ea"/>
                <a:ea typeface="+mj-ea"/>
              </a:rPr>
              <a:t>	</a:t>
            </a:r>
            <a:r>
              <a:rPr kumimoji="1" lang="zh-HK" altLang="en-US" sz="2000" b="1" dirty="0">
                <a:solidFill>
                  <a:srgbClr val="755C9D"/>
                </a:solidFill>
                <a:latin typeface="+mj-ea"/>
                <a:ea typeface="+mj-ea"/>
              </a:rPr>
              <a:t>文藝復興</a:t>
            </a:r>
            <a:r>
              <a:rPr kumimoji="1" lang="en-US" altLang="zh-HK" sz="2000" b="1" dirty="0">
                <a:solidFill>
                  <a:srgbClr val="755C9D"/>
                </a:solidFill>
                <a:latin typeface="+mj-ea"/>
                <a:ea typeface="+mj-ea"/>
              </a:rPr>
              <a:t>(3)</a:t>
            </a:r>
            <a:endParaRPr lang="en-US" sz="2000" dirty="0">
              <a:latin typeface="+mj-ea"/>
              <a:ea typeface="+mj-ea"/>
            </a:endParaRPr>
          </a:p>
        </p:txBody>
      </p:sp>
      <p:sp>
        <p:nvSpPr>
          <p:cNvPr id="26" name="文字方塊 4">
            <a:extLst>
              <a:ext uri="{FF2B5EF4-FFF2-40B4-BE49-F238E27FC236}">
                <a16:creationId xmlns:a16="http://schemas.microsoft.com/office/drawing/2014/main" id="{C5FADE8C-DF2E-CB15-51CA-501BF06CB894}"/>
              </a:ext>
            </a:extLst>
          </p:cNvPr>
          <p:cNvSpPr txBox="1"/>
          <p:nvPr/>
        </p:nvSpPr>
        <p:spPr>
          <a:xfrm>
            <a:off x="4572000" y="3809548"/>
            <a:ext cx="1294726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1400" dirty="0">
                <a:solidFill>
                  <a:schemeClr val="bg1"/>
                </a:solidFill>
              </a:rPr>
              <a:t>2</a:t>
            </a:r>
            <a:r>
              <a:rPr kumimoji="1" lang="zh-HK" altLang="en-US" sz="1400" dirty="0">
                <a:solidFill>
                  <a:schemeClr val="bg1"/>
                </a:solidFill>
              </a:rPr>
              <a:t>上</a:t>
            </a:r>
            <a:r>
              <a:rPr kumimoji="1" lang="zh-HK" altLang="en-HK" sz="1400" dirty="0">
                <a:solidFill>
                  <a:schemeClr val="bg1"/>
                </a:solidFill>
              </a:rPr>
              <a:t>，</a:t>
            </a:r>
            <a:r>
              <a:rPr kumimoji="1" lang="zh-HK" altLang="en-US" sz="1400" dirty="0">
                <a:solidFill>
                  <a:schemeClr val="bg1"/>
                </a:solidFill>
              </a:rPr>
              <a:t>頁</a:t>
            </a:r>
            <a:r>
              <a:rPr kumimoji="1" lang="en-US" altLang="zh-HK" sz="1400" dirty="0">
                <a:solidFill>
                  <a:schemeClr val="bg1"/>
                </a:solidFill>
              </a:rPr>
              <a:t>20-22</a:t>
            </a:r>
            <a:endParaRPr kumimoji="1" lang="zh-HK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FBE30-58F2-5B1E-20F1-9D30E433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33DAC021-C7CD-B4DF-BD35-FE77206415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9DE73F2-569E-0382-7039-2CB749DDE8E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E8EBB25-48E5-EDF0-6F9F-097490CC976B}"/>
              </a:ext>
            </a:extLst>
          </p:cNvPr>
          <p:cNvGrpSpPr/>
          <p:nvPr/>
        </p:nvGrpSpPr>
        <p:grpSpPr>
          <a:xfrm>
            <a:off x="-640" y="0"/>
            <a:ext cx="9144002" cy="6864201"/>
            <a:chOff x="-640" y="0"/>
            <a:chExt cx="9144002" cy="6864201"/>
          </a:xfrm>
        </p:grpSpPr>
        <p:pic>
          <p:nvPicPr>
            <p:cNvPr id="4" name="圖片 3" descr="一張含有 油畫, 雲, 天空, 戶外 的圖片&#10;&#10;AI 產生的內容可能不正確。">
              <a:extLst>
                <a:ext uri="{FF2B5EF4-FFF2-40B4-BE49-F238E27FC236}">
                  <a16:creationId xmlns:a16="http://schemas.microsoft.com/office/drawing/2014/main" id="{562B3DFE-A12B-D299-F185-AA2AE827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1"/>
            <a:stretch>
              <a:fillRect/>
            </a:stretch>
          </p:blipFill>
          <p:spPr>
            <a:xfrm>
              <a:off x="-1" y="0"/>
              <a:ext cx="9143363" cy="6858000"/>
            </a:xfrm>
            <a:prstGeom prst="rect">
              <a:avLst/>
            </a:prstGeom>
          </p:spPr>
        </p:pic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60A9AA35-7B73-C063-557C-79272A920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40" y="6402536"/>
              <a:ext cx="5818702" cy="461665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CA" dirty="0">
                  <a:latin typeface="+mj-ea"/>
                  <a:ea typeface="+mj-ea"/>
                </a:rPr>
                <a:t>啟蒙</a:t>
              </a:r>
              <a:r>
                <a:rPr lang="zh-TW" altLang="en-US" dirty="0">
                  <a:latin typeface="+mj-ea"/>
                  <a:ea typeface="+mj-ea"/>
                </a:rPr>
                <a:t>運動推動了</a:t>
              </a:r>
              <a:r>
                <a:rPr lang="en-US" altLang="zh-TW" dirty="0">
                  <a:latin typeface="+mj-ea"/>
                  <a:ea typeface="+mj-ea"/>
                  <a:cs typeface="Times New Roman" panose="02020603050405020304" pitchFamily="18" charset="0"/>
                </a:rPr>
                <a:t>18</a:t>
              </a:r>
              <a:r>
                <a:rPr lang="zh-TW" altLang="en-US" dirty="0">
                  <a:latin typeface="+mj-ea"/>
                  <a:ea typeface="+mj-ea"/>
                </a:rPr>
                <a:t>世紀法國大革命的爆發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AEA628-9056-62C0-06C7-4EBE6C97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F7091B-ABA9-6E9E-EEED-77BC497434D7}"/>
              </a:ext>
            </a:extLst>
          </p:cNvPr>
          <p:cNvSpPr/>
          <p:nvPr/>
        </p:nvSpPr>
        <p:spPr>
          <a:xfrm>
            <a:off x="261031" y="805366"/>
            <a:ext cx="8478243" cy="148063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CF5B7C6B-DC03-66B8-0D2C-0071478CFCBC}"/>
              </a:ext>
            </a:extLst>
          </p:cNvPr>
          <p:cNvSpPr txBox="1">
            <a:spLocks/>
          </p:cNvSpPr>
          <p:nvPr/>
        </p:nvSpPr>
        <p:spPr>
          <a:xfrm>
            <a:off x="345093" y="910887"/>
            <a:ext cx="8335190" cy="12926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en-US" altLang="zh-TW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17</a:t>
            </a:r>
            <a:r>
              <a:rPr lang="zh-TW" altLang="en-US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至</a:t>
            </a:r>
            <a:r>
              <a:rPr lang="en-US" altLang="zh-TW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18</a:t>
            </a:r>
            <a:r>
              <a:rPr lang="zh-TW" altLang="en-US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世紀，一場要求變革社會的啟蒙運動在法國興起，並在歐洲各地傳播開來，對歐洲思想界的發展影響深遠。</a:t>
            </a:r>
          </a:p>
        </p:txBody>
      </p:sp>
    </p:spTree>
    <p:extLst>
      <p:ext uri="{BB962C8B-B14F-4D97-AF65-F5344CB8AC3E}">
        <p14:creationId xmlns:p14="http://schemas.microsoft.com/office/powerpoint/2010/main" val="25648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FF50B-3A5B-4DA4-FC9C-2447AA18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C64F00F0-9F18-7203-CDDD-8FBCCFF18E3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22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9B02718F-3F49-D5DD-69A4-7D4EBE4B16C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9684A69-9230-28D2-6F56-5F00F407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文字版面配置區 5">
            <a:extLst>
              <a:ext uri="{FF2B5EF4-FFF2-40B4-BE49-F238E27FC236}">
                <a16:creationId xmlns:a16="http://schemas.microsoft.com/office/drawing/2014/main" id="{1F295D36-2AA9-DFFC-F582-031AEF6499A8}"/>
              </a:ext>
            </a:extLst>
          </p:cNvPr>
          <p:cNvSpPr txBox="1">
            <a:spLocks/>
          </p:cNvSpPr>
          <p:nvPr/>
        </p:nvSpPr>
        <p:spPr>
          <a:xfrm>
            <a:off x="272379" y="895283"/>
            <a:ext cx="6006009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F9AC1A"/>
                </a:solidFill>
                <a:latin typeface="+mj-ea"/>
                <a:ea typeface="+mj-ea"/>
              </a:rPr>
              <a:t>中古時代與文藝復興時期的思想比較</a:t>
            </a:r>
          </a:p>
          <a:p>
            <a:pPr marL="0" indent="0">
              <a:lnSpc>
                <a:spcPct val="100000"/>
              </a:lnSpc>
              <a:buNone/>
            </a:pPr>
            <a:endParaRPr lang="zh-HK" altLang="en-US" dirty="0">
              <a:solidFill>
                <a:srgbClr val="F9AC1A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775032D-EDCF-8418-C010-9C18AC6D95D2}"/>
              </a:ext>
            </a:extLst>
          </p:cNvPr>
          <p:cNvGrpSpPr/>
          <p:nvPr/>
        </p:nvGrpSpPr>
        <p:grpSpPr>
          <a:xfrm>
            <a:off x="120829" y="1521415"/>
            <a:ext cx="8834040" cy="4864635"/>
            <a:chOff x="120829" y="1388682"/>
            <a:chExt cx="8834040" cy="4864635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FB56A44B-107D-07AB-CB01-628AE222F4C8}"/>
                </a:ext>
              </a:extLst>
            </p:cNvPr>
            <p:cNvSpPr/>
            <p:nvPr/>
          </p:nvSpPr>
          <p:spPr>
            <a:xfrm>
              <a:off x="5238275" y="1561163"/>
              <a:ext cx="3716594" cy="4692154"/>
            </a:xfrm>
            <a:prstGeom prst="roundRect">
              <a:avLst>
                <a:gd name="adj" fmla="val 9524"/>
              </a:avLst>
            </a:prstGeom>
            <a:solidFill>
              <a:srgbClr val="E8D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+mj-ea"/>
                <a:ea typeface="+mj-ea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38BD54F2-FB51-0513-23F4-6FFAF10A3E12}"/>
                </a:ext>
              </a:extLst>
            </p:cNvPr>
            <p:cNvSpPr/>
            <p:nvPr/>
          </p:nvSpPr>
          <p:spPr>
            <a:xfrm>
              <a:off x="1428328" y="1561163"/>
              <a:ext cx="3716594" cy="4692153"/>
            </a:xfrm>
            <a:prstGeom prst="roundRect">
              <a:avLst>
                <a:gd name="adj" fmla="val 952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+mj-ea"/>
                <a:ea typeface="+mj-ea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2456E42E-5571-207C-40C6-BD9EECE3B308}"/>
                </a:ext>
              </a:extLst>
            </p:cNvPr>
            <p:cNvSpPr txBox="1"/>
            <p:nvPr/>
          </p:nvSpPr>
          <p:spPr>
            <a:xfrm>
              <a:off x="2315903" y="1388682"/>
              <a:ext cx="1941443" cy="49244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中古時代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E471CF0-ADEB-75C2-31E8-537AAF814110}"/>
                </a:ext>
              </a:extLst>
            </p:cNvPr>
            <p:cNvSpPr txBox="1"/>
            <p:nvPr/>
          </p:nvSpPr>
          <p:spPr>
            <a:xfrm>
              <a:off x="5918634" y="1388682"/>
              <a:ext cx="2541968" cy="49244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文藝復興時期</a:t>
              </a:r>
              <a:endParaRPr lang="zh-HK" altLang="en-US" sz="2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箭號: 五邊形 26">
              <a:extLst>
                <a:ext uri="{FF2B5EF4-FFF2-40B4-BE49-F238E27FC236}">
                  <a16:creationId xmlns:a16="http://schemas.microsoft.com/office/drawing/2014/main" id="{A2A31278-F126-5042-9280-39938B64A50D}"/>
                </a:ext>
              </a:extLst>
            </p:cNvPr>
            <p:cNvSpPr/>
            <p:nvPr/>
          </p:nvSpPr>
          <p:spPr>
            <a:xfrm>
              <a:off x="120830" y="3375214"/>
              <a:ext cx="1165123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文學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F5203A2E-55F0-88BF-9E4F-4FB45ECD65B9}"/>
                </a:ext>
              </a:extLst>
            </p:cNvPr>
            <p:cNvSpPr txBox="1"/>
            <p:nvPr/>
          </p:nvSpPr>
          <p:spPr>
            <a:xfrm>
              <a:off x="1583253" y="3260776"/>
              <a:ext cx="316455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以宗教題材為主 </a:t>
              </a:r>
              <a:endParaRPr lang="en-GB" altLang="zh-TW" sz="2600" dirty="0"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以拉丁文寫成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08DDFFEA-97DB-C281-DD2B-B41D46C1272D}"/>
                </a:ext>
              </a:extLst>
            </p:cNvPr>
            <p:cNvSpPr txBox="1"/>
            <p:nvPr/>
          </p:nvSpPr>
          <p:spPr>
            <a:xfrm>
              <a:off x="1593996" y="2034231"/>
              <a:ext cx="343520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b="1" dirty="0">
                  <a:solidFill>
                    <a:schemeClr val="accent4">
                      <a:lumMod val="50000"/>
                    </a:schemeClr>
                  </a:solidFill>
                  <a:latin typeface="+mj-ea"/>
                  <a:ea typeface="+mj-ea"/>
                </a:rPr>
                <a:t>神本主義， 教會擁有極大影響力</a:t>
              </a:r>
              <a:endParaRPr lang="zh-HK" altLang="en-US" sz="2600" b="1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0CC10D4-B36F-41E0-52BF-AC48989F0B45}"/>
                </a:ext>
              </a:extLst>
            </p:cNvPr>
            <p:cNvSpPr txBox="1"/>
            <p:nvPr/>
          </p:nvSpPr>
          <p:spPr>
            <a:xfrm>
              <a:off x="5310590" y="2026242"/>
              <a:ext cx="364427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b="1" dirty="0">
                  <a:solidFill>
                    <a:srgbClr val="7030A0"/>
                  </a:solidFill>
                  <a:latin typeface="+mj-ea"/>
                  <a:ea typeface="+mj-ea"/>
                </a:rPr>
                <a:t>人文主義，以人為中心</a:t>
              </a:r>
              <a:endParaRPr lang="zh-HK" altLang="en-US" sz="26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BDD44AE5-797F-AC11-173C-1C6081D09032}"/>
                </a:ext>
              </a:extLst>
            </p:cNvPr>
            <p:cNvCxnSpPr/>
            <p:nvPr/>
          </p:nvCxnSpPr>
          <p:spPr>
            <a:xfrm>
              <a:off x="1680622" y="3067664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0469312D-BF72-E622-570E-6AD969349253}"/>
                </a:ext>
              </a:extLst>
            </p:cNvPr>
            <p:cNvCxnSpPr/>
            <p:nvPr/>
          </p:nvCxnSpPr>
          <p:spPr>
            <a:xfrm>
              <a:off x="5503478" y="3067664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5FD37AD4-F52D-D010-DAA9-8BEDBBE8553A}"/>
                </a:ext>
              </a:extLst>
            </p:cNvPr>
            <p:cNvSpPr txBox="1"/>
            <p:nvPr/>
          </p:nvSpPr>
          <p:spPr>
            <a:xfrm>
              <a:off x="5464764" y="3240145"/>
              <a:ext cx="321514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以世俗題材為主 </a:t>
              </a:r>
              <a:endParaRPr lang="en-GB" altLang="zh-TW" sz="2600" dirty="0"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以母語寫成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4A3227B3-0B7A-4A5E-FE56-131D0BCD8E4D}"/>
                </a:ext>
              </a:extLst>
            </p:cNvPr>
            <p:cNvCxnSpPr/>
            <p:nvPr/>
          </p:nvCxnSpPr>
          <p:spPr>
            <a:xfrm>
              <a:off x="1641908" y="4385186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C652C547-DF7D-C131-6D34-D6F6DB35EDB2}"/>
                </a:ext>
              </a:extLst>
            </p:cNvPr>
            <p:cNvCxnSpPr/>
            <p:nvPr/>
          </p:nvCxnSpPr>
          <p:spPr>
            <a:xfrm>
              <a:off x="5464764" y="4385186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箭號: 五邊形 35">
              <a:extLst>
                <a:ext uri="{FF2B5EF4-FFF2-40B4-BE49-F238E27FC236}">
                  <a16:creationId xmlns:a16="http://schemas.microsoft.com/office/drawing/2014/main" id="{B1665FBD-FD5A-DD4D-E456-8F16F54FD639}"/>
                </a:ext>
              </a:extLst>
            </p:cNvPr>
            <p:cNvSpPr/>
            <p:nvPr/>
          </p:nvSpPr>
          <p:spPr>
            <a:xfrm>
              <a:off x="120829" y="4913963"/>
              <a:ext cx="1165123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繪畫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728E72EB-4E04-8641-E0B2-581D52965081}"/>
                </a:ext>
              </a:extLst>
            </p:cNvPr>
            <p:cNvSpPr txBox="1"/>
            <p:nvPr/>
          </p:nvSpPr>
          <p:spPr>
            <a:xfrm>
              <a:off x="1593996" y="4715319"/>
              <a:ext cx="343520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較平面、沒有立體感 </a:t>
              </a:r>
              <a:endParaRPr lang="en-GB" altLang="zh-TW" sz="2600" dirty="0"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用色單調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D40C1F36-58EE-EBDC-2B27-2DD251B5523D}"/>
                </a:ext>
              </a:extLst>
            </p:cNvPr>
            <p:cNvSpPr txBox="1"/>
            <p:nvPr/>
          </p:nvSpPr>
          <p:spPr>
            <a:xfrm>
              <a:off x="5503478" y="4739486"/>
              <a:ext cx="321514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追求寫實及立體感 </a:t>
              </a:r>
              <a:endParaRPr lang="en-GB" altLang="zh-TW" sz="2600" dirty="0">
                <a:latin typeface="+mj-ea"/>
                <a:ea typeface="+mj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sz="2600" dirty="0">
                  <a:latin typeface="+mj-ea"/>
                  <a:ea typeface="+mj-ea"/>
                </a:rPr>
                <a:t>用色豐富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0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E5FF6-66D4-7296-D3CA-14220D95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06D14FDC-C7AD-96E6-2ECF-1966CF3CD35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上</a:t>
            </a:r>
            <a:r>
              <a:rPr kumimoji="1" lang="zh-HK" alt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頁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22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B0C4753E-0AE0-A777-4791-61A288A7C2D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課題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3E3AB8E9-3CDB-F341-0BC3-2C0433B8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9C75DA7-87A1-E580-6097-BEAD7D043CCB}"/>
              </a:ext>
            </a:extLst>
          </p:cNvPr>
          <p:cNvGrpSpPr/>
          <p:nvPr/>
        </p:nvGrpSpPr>
        <p:grpSpPr>
          <a:xfrm>
            <a:off x="120827" y="887226"/>
            <a:ext cx="8905229" cy="5705303"/>
            <a:chOff x="120827" y="842982"/>
            <a:chExt cx="8905229" cy="5705303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F2556532-EBA3-831C-A3B5-3307EE96A1D2}"/>
                </a:ext>
              </a:extLst>
            </p:cNvPr>
            <p:cNvSpPr/>
            <p:nvPr/>
          </p:nvSpPr>
          <p:spPr>
            <a:xfrm>
              <a:off x="5238275" y="1085987"/>
              <a:ext cx="3716594" cy="5462298"/>
            </a:xfrm>
            <a:prstGeom prst="roundRect">
              <a:avLst>
                <a:gd name="adj" fmla="val 9524"/>
              </a:avLst>
            </a:prstGeom>
            <a:solidFill>
              <a:srgbClr val="E8D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+mj-ea"/>
                <a:ea typeface="+mj-ea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68A7232C-CF86-05AE-2F6B-58BE7750E8AD}"/>
                </a:ext>
              </a:extLst>
            </p:cNvPr>
            <p:cNvSpPr/>
            <p:nvPr/>
          </p:nvSpPr>
          <p:spPr>
            <a:xfrm>
              <a:off x="1428328" y="1085987"/>
              <a:ext cx="3716594" cy="5462297"/>
            </a:xfrm>
            <a:prstGeom prst="roundRect">
              <a:avLst>
                <a:gd name="adj" fmla="val 952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+mj-ea"/>
                <a:ea typeface="+mj-ea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12AA943-0771-A1EA-E883-6BC932A8091D}"/>
                </a:ext>
              </a:extLst>
            </p:cNvPr>
            <p:cNvSpPr txBox="1"/>
            <p:nvPr/>
          </p:nvSpPr>
          <p:spPr>
            <a:xfrm>
              <a:off x="2315903" y="842982"/>
              <a:ext cx="1941443" cy="49244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中古時代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6D7915AA-735F-C576-9BAF-5E0D4792B432}"/>
                </a:ext>
              </a:extLst>
            </p:cNvPr>
            <p:cNvSpPr txBox="1"/>
            <p:nvPr/>
          </p:nvSpPr>
          <p:spPr>
            <a:xfrm>
              <a:off x="5918634" y="842982"/>
              <a:ext cx="2541968" cy="49244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600" b="1" dirty="0">
                  <a:solidFill>
                    <a:schemeClr val="bg1"/>
                  </a:solidFill>
                  <a:latin typeface="+mj-ea"/>
                  <a:ea typeface="+mj-ea"/>
                </a:rPr>
                <a:t>文藝復興時期</a:t>
              </a:r>
              <a:endParaRPr lang="zh-HK" altLang="en-US" sz="2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4B36A5A-2367-3CC1-BED5-48E0D90FE4FC}"/>
                </a:ext>
              </a:extLst>
            </p:cNvPr>
            <p:cNvCxnSpPr/>
            <p:nvPr/>
          </p:nvCxnSpPr>
          <p:spPr>
            <a:xfrm>
              <a:off x="1680622" y="2772686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E995DF6C-0077-777C-8AEC-427B2C2BB72B}"/>
                </a:ext>
              </a:extLst>
            </p:cNvPr>
            <p:cNvCxnSpPr/>
            <p:nvPr/>
          </p:nvCxnSpPr>
          <p:spPr>
            <a:xfrm>
              <a:off x="5503478" y="2772686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0646AAA9-86D9-552D-FA3C-07AB7B543F8F}"/>
                </a:ext>
              </a:extLst>
            </p:cNvPr>
            <p:cNvCxnSpPr/>
            <p:nvPr/>
          </p:nvCxnSpPr>
          <p:spPr>
            <a:xfrm>
              <a:off x="1641908" y="5402818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0ABC704B-FB24-870B-B482-6B80DAA4751A}"/>
                </a:ext>
              </a:extLst>
            </p:cNvPr>
            <p:cNvCxnSpPr/>
            <p:nvPr/>
          </p:nvCxnSpPr>
          <p:spPr>
            <a:xfrm>
              <a:off x="5464764" y="5417573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98D605A4-B89E-DF43-2248-BB600A33F718}"/>
                </a:ext>
              </a:extLst>
            </p:cNvPr>
            <p:cNvSpPr txBox="1"/>
            <p:nvPr/>
          </p:nvSpPr>
          <p:spPr>
            <a:xfrm>
              <a:off x="1600662" y="1683809"/>
              <a:ext cx="3421869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dirty="0">
                  <a:latin typeface="+mj-ea"/>
                  <a:ea typeface="+mj-ea"/>
                </a:rPr>
                <a:t>依附在建築上，形象缺乏變化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8BD2CD0-3E6D-F61B-C62B-A4A51B6B92D6}"/>
                </a:ext>
              </a:extLst>
            </p:cNvPr>
            <p:cNvSpPr txBox="1"/>
            <p:nvPr/>
          </p:nvSpPr>
          <p:spPr>
            <a:xfrm>
              <a:off x="5464764" y="1698613"/>
              <a:ext cx="325386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dirty="0">
                  <a:latin typeface="+mj-ea"/>
                  <a:ea typeface="+mj-ea"/>
                </a:rPr>
                <a:t>獨立雕像，形象鮮明多變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5C9D0566-27CB-E5C3-D992-29CAEC591787}"/>
                </a:ext>
              </a:extLst>
            </p:cNvPr>
            <p:cNvSpPr txBox="1"/>
            <p:nvPr/>
          </p:nvSpPr>
          <p:spPr>
            <a:xfrm>
              <a:off x="3469628" y="2911682"/>
              <a:ext cx="1420084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HK" altLang="en-US" sz="2600" dirty="0">
                  <a:latin typeface="+mj-ea"/>
                  <a:ea typeface="+mj-ea"/>
                </a:rPr>
                <a:t>哥德式建築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663E7E6-5D5D-7C5A-D715-2A231FCED0E9}"/>
                </a:ext>
              </a:extLst>
            </p:cNvPr>
            <p:cNvSpPr txBox="1"/>
            <p:nvPr/>
          </p:nvSpPr>
          <p:spPr>
            <a:xfrm>
              <a:off x="5464765" y="2909643"/>
              <a:ext cx="2078574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dirty="0">
                  <a:latin typeface="+mj-ea"/>
                  <a:ea typeface="+mj-ea"/>
                </a:rPr>
                <a:t>仿古希臘、古羅馬建築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D6999BF-7C33-5CD8-38D7-2D390705FA08}"/>
                </a:ext>
              </a:extLst>
            </p:cNvPr>
            <p:cNvSpPr txBox="1"/>
            <p:nvPr/>
          </p:nvSpPr>
          <p:spPr>
            <a:xfrm>
              <a:off x="1941999" y="5640856"/>
              <a:ext cx="280581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dirty="0">
                  <a:latin typeface="+mj-ea"/>
                  <a:ea typeface="+mj-ea"/>
                </a:rPr>
                <a:t>教會支持地心説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B3531EB-D9D2-1B5F-1F8F-1012B3CD40D0}"/>
                </a:ext>
              </a:extLst>
            </p:cNvPr>
            <p:cNvSpPr txBox="1"/>
            <p:nvPr/>
          </p:nvSpPr>
          <p:spPr>
            <a:xfrm>
              <a:off x="5503477" y="5654637"/>
              <a:ext cx="317643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600" dirty="0">
                  <a:latin typeface="+mj-ea"/>
                  <a:ea typeface="+mj-ea"/>
                </a:rPr>
                <a:t>天文學家提出日心説</a:t>
              </a:r>
              <a:endParaRPr lang="zh-HK" altLang="en-US" sz="2600" dirty="0">
                <a:latin typeface="+mj-ea"/>
                <a:ea typeface="+mj-ea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BCEA000-A861-4C0D-0E5B-1AE7B3E9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662" y="3065667"/>
              <a:ext cx="2351906" cy="235190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D19E5B3-1440-FCEE-8449-A22FFC978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3783" y="3176448"/>
              <a:ext cx="2312273" cy="2312273"/>
            </a:xfrm>
            <a:prstGeom prst="rect">
              <a:avLst/>
            </a:prstGeom>
          </p:spPr>
        </p:pic>
        <p:sp>
          <p:nvSpPr>
            <p:cNvPr id="54" name="箭號: 五邊形 53">
              <a:extLst>
                <a:ext uri="{FF2B5EF4-FFF2-40B4-BE49-F238E27FC236}">
                  <a16:creationId xmlns:a16="http://schemas.microsoft.com/office/drawing/2014/main" id="{99EEF1DD-3349-C615-D076-4945AECC5D9D}"/>
                </a:ext>
              </a:extLst>
            </p:cNvPr>
            <p:cNvSpPr/>
            <p:nvPr/>
          </p:nvSpPr>
          <p:spPr>
            <a:xfrm>
              <a:off x="120828" y="1738137"/>
              <a:ext cx="1165123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新細明體" panose="02020500000000000000" pitchFamily="18" charset="-120"/>
                </a:rPr>
                <a:t>雕刻</a:t>
              </a:r>
            </a:p>
          </p:txBody>
        </p:sp>
        <p:sp>
          <p:nvSpPr>
            <p:cNvPr id="55" name="箭號: 五邊形 54">
              <a:extLst>
                <a:ext uri="{FF2B5EF4-FFF2-40B4-BE49-F238E27FC236}">
                  <a16:creationId xmlns:a16="http://schemas.microsoft.com/office/drawing/2014/main" id="{4CB83872-6887-5D7F-9B65-13B0252C7B85}"/>
                </a:ext>
              </a:extLst>
            </p:cNvPr>
            <p:cNvSpPr/>
            <p:nvPr/>
          </p:nvSpPr>
          <p:spPr>
            <a:xfrm>
              <a:off x="120827" y="3731633"/>
              <a:ext cx="1165123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新細明體" panose="02020500000000000000" pitchFamily="18" charset="-120"/>
                </a:rPr>
                <a:t>建築</a:t>
              </a:r>
            </a:p>
          </p:txBody>
        </p:sp>
        <p:sp>
          <p:nvSpPr>
            <p:cNvPr id="56" name="箭號: 五邊形 55">
              <a:extLst>
                <a:ext uri="{FF2B5EF4-FFF2-40B4-BE49-F238E27FC236}">
                  <a16:creationId xmlns:a16="http://schemas.microsoft.com/office/drawing/2014/main" id="{9305E0AE-E9C3-6DB3-E205-20D2E0DBA9B0}"/>
                </a:ext>
              </a:extLst>
            </p:cNvPr>
            <p:cNvSpPr/>
            <p:nvPr/>
          </p:nvSpPr>
          <p:spPr>
            <a:xfrm>
              <a:off x="120829" y="5562882"/>
              <a:ext cx="1559793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HK" altLang="en-US" sz="2600" b="1" dirty="0">
                  <a:solidFill>
                    <a:schemeClr val="bg1"/>
                  </a:solidFill>
                  <a:latin typeface="新細明體" panose="02020500000000000000" pitchFamily="18" charset="-120"/>
                </a:rPr>
                <a:t>天文學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8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20-22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8" y="1126521"/>
            <a:ext cx="3184011" cy="360001"/>
          </a:xfrm>
          <a:prstGeom prst="rect">
            <a:avLst/>
          </a:prstGeom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050" y="544367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13</a:t>
            </a:fld>
            <a:endParaRPr lang="en-US"/>
          </a:p>
        </p:txBody>
      </p:sp>
      <p:pic>
        <p:nvPicPr>
          <p:cNvPr id="8" name="圖片 7" descr="一張含有 文字, 螢幕擷取畫面, Rectangle, 字型 的圖片&#10;&#10;AI 產生的內容可能不正確。">
            <a:hlinkClick r:id="rId4"/>
            <a:extLst>
              <a:ext uri="{FF2B5EF4-FFF2-40B4-BE49-F238E27FC236}">
                <a16:creationId xmlns:a16="http://schemas.microsoft.com/office/drawing/2014/main" id="{3D0678E9-62B6-19BC-6FB0-4E4668893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4" y="1923383"/>
            <a:ext cx="8790039" cy="3461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F3B52-C42F-A87E-023B-58E7F6A29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50" y="5091248"/>
            <a:ext cx="1181100" cy="14351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8CC7CB-2303-49B2-91C2-468B1E4B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0" y="5163173"/>
            <a:ext cx="1004400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4" y="2667803"/>
            <a:ext cx="6908631" cy="784830"/>
          </a:xfrm>
        </p:spPr>
        <p:txBody>
          <a:bodyPr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iv. </a:t>
            </a:r>
            <a:r>
              <a:rPr lang="zh-TW" altLang="en-US" sz="5000" b="1" dirty="0">
                <a:solidFill>
                  <a:schemeClr val="bg1"/>
                </a:solidFill>
                <a:latin typeface="+mj-ea"/>
              </a:rPr>
              <a:t>文藝復興的影響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</a:rPr>
              <a:t>2</a:t>
            </a:r>
            <a:r>
              <a:rPr kumimoji="1" lang="zh-HK" altLang="en-US" sz="2000" dirty="0">
                <a:solidFill>
                  <a:srgbClr val="F9AC1A"/>
                </a:solidFill>
              </a:rPr>
              <a:t>上</a:t>
            </a:r>
            <a:r>
              <a:rPr kumimoji="1" lang="zh-HK" altLang="en-HK" sz="2000" dirty="0">
                <a:solidFill>
                  <a:srgbClr val="F9AC1A"/>
                </a:solidFill>
              </a:rPr>
              <a:t>，</a:t>
            </a:r>
            <a:r>
              <a:rPr kumimoji="1" lang="zh-HK" altLang="en-US" sz="2000" dirty="0">
                <a:solidFill>
                  <a:srgbClr val="F9AC1A"/>
                </a:solidFill>
              </a:rPr>
              <a:t>頁</a:t>
            </a:r>
            <a:r>
              <a:rPr kumimoji="1" lang="en-US" altLang="zh-HK" sz="2000" dirty="0">
                <a:solidFill>
                  <a:srgbClr val="F9AC1A"/>
                </a:solidFill>
              </a:rPr>
              <a:t>20-22</a:t>
            </a:r>
            <a:endParaRPr kumimoji="1" lang="zh-HK" altLang="en-US" sz="2000" dirty="0">
              <a:solidFill>
                <a:srgbClr val="F9AC1A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20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635960" y="885849"/>
            <a:ext cx="445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 奠定歐洲近代文明基石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635961" y="1409069"/>
            <a:ext cx="8128000" cy="1821011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文藝復興期間，許多學者在文學、繪畫、雕刻、建築以至科學領域取得超越前人的成就，奠定西方近代文明的基石。</a:t>
            </a:r>
          </a:p>
          <a:p>
            <a:pPr>
              <a:lnSpc>
                <a:spcPct val="100000"/>
              </a:lnSpc>
            </a:pPr>
            <a:endParaRPr lang="zh-HK" altLang="en-US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8E02C-5775-3B20-DED9-D930127532D3}"/>
              </a:ext>
            </a:extLst>
          </p:cNvPr>
          <p:cNvGrpSpPr>
            <a:grpSpLocks/>
          </p:cNvGrpSpPr>
          <p:nvPr/>
        </p:nvGrpSpPr>
        <p:grpSpPr bwMode="auto">
          <a:xfrm>
            <a:off x="517112" y="2625558"/>
            <a:ext cx="8379231" cy="3998506"/>
            <a:chOff x="901" y="876"/>
            <a:chExt cx="5574" cy="3601"/>
          </a:xfrm>
        </p:grpSpPr>
        <p:pic>
          <p:nvPicPr>
            <p:cNvPr id="10" name="Picture 2" descr="C:\Documents and Settings\Owner\桌面\zoe-ppt\S2T1\images\Engraving of the invention of the printing press (moveable type) by Johann Gutenberg, from BILDER SAALS, 1695..jpg">
              <a:extLst>
                <a:ext uri="{FF2B5EF4-FFF2-40B4-BE49-F238E27FC236}">
                  <a16:creationId xmlns:a16="http://schemas.microsoft.com/office/drawing/2014/main" id="{A2B2302E-82DE-3E74-3B31-DF439947C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1"/>
            <a:stretch/>
          </p:blipFill>
          <p:spPr bwMode="auto">
            <a:xfrm>
              <a:off x="901" y="876"/>
              <a:ext cx="4959" cy="36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01B8E4-A8DE-66D2-96C2-897BE9328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3453"/>
              <a:ext cx="2812" cy="748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latin typeface="+mj-ea"/>
                  <a:ea typeface="+mj-ea"/>
                </a:rPr>
                <a:t>印刷術的改良令書籍的印刷時間縮短，加快思想的傳播速度</a:t>
              </a:r>
              <a:endParaRPr lang="en-US" altLang="zh-TW" sz="24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20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27498" y="932230"/>
            <a:ext cx="8128000" cy="142090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>
                <a:latin typeface="Times New Roman" panose="02020603050405020304" pitchFamily="18" charset="0"/>
              </a:rPr>
              <a:t>因此，文藝復興被視為歐洲從中古時代過渡到近代時期的里程碑。</a:t>
            </a:r>
          </a:p>
          <a:p>
            <a:endParaRPr lang="zh-HK" altLang="en-US" dirty="0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0253F53C-3E39-A402-00EE-DC34C26CD94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DA35202-41F5-805A-EF2F-EAB97A2DC5C0}"/>
              </a:ext>
            </a:extLst>
          </p:cNvPr>
          <p:cNvGrpSpPr/>
          <p:nvPr/>
        </p:nvGrpSpPr>
        <p:grpSpPr>
          <a:xfrm>
            <a:off x="537067" y="2212960"/>
            <a:ext cx="8252330" cy="3983000"/>
            <a:chOff x="537067" y="2212960"/>
            <a:chExt cx="8252330" cy="3983000"/>
          </a:xfrm>
        </p:grpSpPr>
        <p:pic>
          <p:nvPicPr>
            <p:cNvPr id="12" name="圖片 11" descr="一張含有 文字, 螢幕擷取畫面, 軟體, 多媒體軟體 的圖片&#10;&#10;AI 產生的內容可能不正確。">
              <a:hlinkClick r:id="rId3"/>
              <a:extLst>
                <a:ext uri="{FF2B5EF4-FFF2-40B4-BE49-F238E27FC236}">
                  <a16:creationId xmlns:a16="http://schemas.microsoft.com/office/drawing/2014/main" id="{D527DAAF-F514-DA26-E430-1BE3A1AD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67" y="2598791"/>
              <a:ext cx="8252330" cy="3597169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3E25421-F46F-F4B5-A061-94F8EB20072B}"/>
                </a:ext>
              </a:extLst>
            </p:cNvPr>
            <p:cNvSpPr txBox="1"/>
            <p:nvPr/>
          </p:nvSpPr>
          <p:spPr>
            <a:xfrm>
              <a:off x="1969872" y="2212960"/>
              <a:ext cx="5204255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lvl="0" algn="ctr" defTabSz="914400">
                <a:defRPr/>
              </a:pPr>
              <a:r>
                <a:rPr kumimoji="1" lang="en-US" altLang="zh-TW" sz="2600" b="1" dirty="0">
                  <a:solidFill>
                    <a:srgbClr val="FFFFFF"/>
                  </a:solidFill>
                  <a:latin typeface="+mn-ea"/>
                </a:rPr>
                <a:t>14-18 </a:t>
              </a:r>
              <a:r>
                <a:rPr kumimoji="1" lang="zh-TW" altLang="en-US" sz="2600" b="1" dirty="0">
                  <a:solidFill>
                    <a:srgbClr val="FFFFFF"/>
                  </a:solidFill>
                  <a:latin typeface="+mn-ea"/>
                </a:rPr>
                <a:t>世紀歐洲的歷史發展</a:t>
              </a:r>
            </a:p>
          </p:txBody>
        </p:sp>
      </p:grpSp>
      <p:pic>
        <p:nvPicPr>
          <p:cNvPr id="13" name="Picture 6">
            <a:hlinkClick r:id="rId3"/>
            <a:extLst>
              <a:ext uri="{FF2B5EF4-FFF2-40B4-BE49-F238E27FC236}">
                <a16:creationId xmlns:a16="http://schemas.microsoft.com/office/drawing/2014/main" id="{4267E31B-4D6D-5680-1DC9-B0C744ED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600" y="5615156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21E22-4F17-30A6-81EA-D88925B1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696CB5E9-A9CD-3FC4-B60A-ADE23389A1A9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9641551-518B-A823-820A-A1726D32314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D9A0A9C-651B-03AD-807F-42AF39EA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D6C71-FDF8-0705-274C-89A65DC5B660}"/>
              </a:ext>
            </a:extLst>
          </p:cNvPr>
          <p:cNvSpPr txBox="1"/>
          <p:nvPr/>
        </p:nvSpPr>
        <p:spPr>
          <a:xfrm>
            <a:off x="635960" y="885849"/>
            <a:ext cx="445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2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促進宗教改革運動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9793D9A0-CCE3-4B79-309F-547E431B63BF}"/>
              </a:ext>
            </a:extLst>
          </p:cNvPr>
          <p:cNvSpPr txBox="1">
            <a:spLocks/>
          </p:cNvSpPr>
          <p:nvPr/>
        </p:nvSpPr>
        <p:spPr>
          <a:xfrm>
            <a:off x="635961" y="1409069"/>
            <a:ext cx="8128000" cy="19492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文藝復興令人們對教會的權威產生懷疑，甚至大膽加以挑戰。</a:t>
            </a:r>
          </a:p>
          <a:p>
            <a:pPr marL="0" indent="0">
              <a:lnSpc>
                <a:spcPct val="100000"/>
              </a:lnSpc>
              <a:buNone/>
            </a:pPr>
            <a:endParaRPr lang="zh-TW" altLang="en-US" sz="2600" dirty="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zh-HK" altLang="en-US" sz="2600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B90E646-1D08-4820-5630-7BB4B39FA387}"/>
              </a:ext>
            </a:extLst>
          </p:cNvPr>
          <p:cNvGrpSpPr/>
          <p:nvPr/>
        </p:nvGrpSpPr>
        <p:grpSpPr>
          <a:xfrm rot="162193">
            <a:off x="1866656" y="2127186"/>
            <a:ext cx="6439386" cy="4581514"/>
            <a:chOff x="1680689" y="634710"/>
            <a:chExt cx="6439386" cy="4581514"/>
          </a:xfrm>
        </p:grpSpPr>
        <p:pic>
          <p:nvPicPr>
            <p:cNvPr id="5" name="Picture 2" descr="C:\Users\editb63\Desktop\Renaissance students learned grammar by reading Priscian.jpg">
              <a:extLst>
                <a:ext uri="{FF2B5EF4-FFF2-40B4-BE49-F238E27FC236}">
                  <a16:creationId xmlns:a16="http://schemas.microsoft.com/office/drawing/2014/main" id="{16E9D259-918F-50FC-6C68-EB7619049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1662">
              <a:off x="3502491" y="634710"/>
              <a:ext cx="4617584" cy="40533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D2B1213-F767-69EC-7E42-22E8AF64D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37807">
              <a:off x="1680689" y="4385227"/>
              <a:ext cx="3273526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刻劃文藝復興時期學生上課情形的浮雕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0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A3E07-A4A3-EE00-AB6B-3700268CB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E5495FF-DC97-C773-BCB3-F6BD4A251256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D66657B-433F-6631-B746-EB62D836D6B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9F6A442-3C45-9E57-26C2-BA89E8B8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BBE56A35-0705-816E-17F2-67F82A24AB76}"/>
              </a:ext>
            </a:extLst>
          </p:cNvPr>
          <p:cNvSpPr txBox="1">
            <a:spLocks/>
          </p:cNvSpPr>
          <p:nvPr/>
        </p:nvSpPr>
        <p:spPr>
          <a:xfrm>
            <a:off x="502600" y="5470421"/>
            <a:ext cx="8128000" cy="8925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600" dirty="0">
                <a:latin typeface="Times New Roman" panose="02020603050405020304" pitchFamily="18" charset="0"/>
              </a:rPr>
              <a:t>1517 </a:t>
            </a:r>
            <a:r>
              <a:rPr lang="zh-TW" altLang="en-US" sz="2600" dirty="0">
                <a:latin typeface="Times New Roman" panose="02020603050405020304" pitchFamily="18" charset="0"/>
              </a:rPr>
              <a:t>年，德意志教士馬丁路德公然張貼抨擊教會的意見書，掀起了歐洲宗教改革運動的序幕。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31D8C20-A661-488E-8B4E-AD9CB9E4F71E}"/>
              </a:ext>
            </a:extLst>
          </p:cNvPr>
          <p:cNvGrpSpPr/>
          <p:nvPr/>
        </p:nvGrpSpPr>
        <p:grpSpPr>
          <a:xfrm>
            <a:off x="-5400" y="0"/>
            <a:ext cx="9144000" cy="5159338"/>
            <a:chOff x="0" y="440594"/>
            <a:chExt cx="9144000" cy="5159338"/>
          </a:xfrm>
        </p:grpSpPr>
        <p:pic>
          <p:nvPicPr>
            <p:cNvPr id="10" name="圖片 9" descr="一張含有 服裝, 人的臉孔, 人員, 男人 的圖片&#10;&#10;AI 產生的內容可能不正確。">
              <a:extLst>
                <a:ext uri="{FF2B5EF4-FFF2-40B4-BE49-F238E27FC236}">
                  <a16:creationId xmlns:a16="http://schemas.microsoft.com/office/drawing/2014/main" id="{06C0BB7C-2252-E46F-BE18-EEF171F7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0594"/>
              <a:ext cx="9144000" cy="5149049"/>
            </a:xfrm>
            <a:prstGeom prst="rect">
              <a:avLst/>
            </a:prstGeom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A3DC030E-E83E-C188-9A6F-A898389AD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138267"/>
              <a:ext cx="4666295" cy="461665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馬丁路德張貼抨擊教會的意見書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A233-3918-338B-9886-51381561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A5AD2835-6DA0-F00F-D219-C85AE0DDA2EB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AA0F3F-92D2-DBA0-FCFB-FA0981E92BF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CD7058D-9BBD-25B9-8E0C-BE65651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87EFF-107E-D5D9-3616-8D54EE2D5437}"/>
              </a:ext>
            </a:extLst>
          </p:cNvPr>
          <p:cNvSpPr txBox="1"/>
          <p:nvPr/>
        </p:nvSpPr>
        <p:spPr>
          <a:xfrm>
            <a:off x="453080" y="863794"/>
            <a:ext cx="445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3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推動新航路的開闢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54366242-8105-2C12-F735-E481A8675E85}"/>
              </a:ext>
            </a:extLst>
          </p:cNvPr>
          <p:cNvSpPr txBox="1">
            <a:spLocks/>
          </p:cNvSpPr>
          <p:nvPr/>
        </p:nvSpPr>
        <p:spPr>
          <a:xfrm>
            <a:off x="635961" y="1556551"/>
            <a:ext cx="4084629" cy="12926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文藝復興提倡個人奮鬥的精神，使人們積極投身航海冒險。</a:t>
            </a:r>
          </a:p>
        </p:txBody>
      </p:sp>
      <p:pic>
        <p:nvPicPr>
          <p:cNvPr id="7" name="MindVideo_20260130164021_888">
            <a:hlinkClick r:id="" action="ppaction://media"/>
            <a:extLst>
              <a:ext uri="{FF2B5EF4-FFF2-40B4-BE49-F238E27FC236}">
                <a16:creationId xmlns:a16="http://schemas.microsoft.com/office/drawing/2014/main" id="{F3E75A58-AE86-2EEE-EEC6-E2B7D8514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6713" y="0"/>
            <a:ext cx="3771900" cy="6858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8EF7677-A355-CCDC-E0F8-BCF6C6F0F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725" y="5631462"/>
            <a:ext cx="725487" cy="725487"/>
          </a:xfrm>
          <a:prstGeom prst="rect">
            <a:avLst/>
          </a:prstGeom>
        </p:spPr>
      </p:pic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3A00379F-8BF6-9F95-1170-C4A2B565B18E}"/>
              </a:ext>
            </a:extLst>
          </p:cNvPr>
          <p:cNvSpPr txBox="1">
            <a:spLocks/>
          </p:cNvSpPr>
          <p:nvPr/>
        </p:nvSpPr>
        <p:spPr>
          <a:xfrm>
            <a:off x="635961" y="2856863"/>
            <a:ext cx="4084629" cy="16927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自</a:t>
            </a:r>
            <a:r>
              <a:rPr lang="en-US" altLang="zh-TW" sz="2600" dirty="0">
                <a:latin typeface="Times New Roman" panose="02020603050405020304" pitchFamily="18" charset="0"/>
              </a:rPr>
              <a:t>15 </a:t>
            </a:r>
            <a:r>
              <a:rPr lang="zh-TW" altLang="en-US" sz="2600" dirty="0">
                <a:latin typeface="Times New Roman" panose="02020603050405020304" pitchFamily="18" charset="0"/>
              </a:rPr>
              <a:t>世紀起，西歐的航海家陸續開闢了東、西方之間的新航路，還發現美洲這片「新大陸」。</a:t>
            </a:r>
          </a:p>
        </p:txBody>
      </p:sp>
    </p:spTree>
    <p:extLst>
      <p:ext uri="{BB962C8B-B14F-4D97-AF65-F5344CB8AC3E}">
        <p14:creationId xmlns:p14="http://schemas.microsoft.com/office/powerpoint/2010/main" val="7272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A233-3918-338B-9886-51381561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A5AD2835-6DA0-F00F-D219-C85AE0DDA2EB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AA0F3F-92D2-DBA0-FCFB-FA0981E92BF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CD7058D-9BBD-25B9-8E0C-BE65651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87EFF-107E-D5D9-3616-8D54EE2D5437}"/>
              </a:ext>
            </a:extLst>
          </p:cNvPr>
          <p:cNvSpPr txBox="1"/>
          <p:nvPr/>
        </p:nvSpPr>
        <p:spPr>
          <a:xfrm>
            <a:off x="453080" y="863794"/>
            <a:ext cx="445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4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展開科學革命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54366242-8105-2C12-F735-E481A8675E85}"/>
              </a:ext>
            </a:extLst>
          </p:cNvPr>
          <p:cNvSpPr txBox="1">
            <a:spLocks/>
          </p:cNvSpPr>
          <p:nvPr/>
        </p:nvSpPr>
        <p:spPr>
          <a:xfrm>
            <a:off x="503229" y="1453313"/>
            <a:ext cx="3135939" cy="2893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文藝復興削弱了教會對文化、學術的控制，令人們漸漸培養出質疑、探究的精神，促使科學革命在</a:t>
            </a:r>
            <a:r>
              <a:rPr lang="en-US" altLang="zh-TW" sz="2600" dirty="0">
                <a:latin typeface="Times New Roman" panose="02020603050405020304" pitchFamily="18" charset="0"/>
              </a:rPr>
              <a:t>16 </a:t>
            </a:r>
            <a:r>
              <a:rPr lang="zh-TW" altLang="en-US" sz="2600" dirty="0">
                <a:latin typeface="Times New Roman" panose="02020603050405020304" pitchFamily="18" charset="0"/>
              </a:rPr>
              <a:t>世紀中的歐洲出現。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5AF02B-9B92-BB4E-A06F-1A32C238742F}"/>
              </a:ext>
            </a:extLst>
          </p:cNvPr>
          <p:cNvGrpSpPr/>
          <p:nvPr/>
        </p:nvGrpSpPr>
        <p:grpSpPr>
          <a:xfrm>
            <a:off x="2367881" y="0"/>
            <a:ext cx="6776119" cy="6858000"/>
            <a:chOff x="2367881" y="0"/>
            <a:chExt cx="6776119" cy="6858000"/>
          </a:xfrm>
        </p:grpSpPr>
        <p:pic>
          <p:nvPicPr>
            <p:cNvPr id="5" name="圖片 4" descr="一張含有 室內, 桌, 建築物, 起居 的圖片&#10;&#10;自動產生的描述">
              <a:extLst>
                <a:ext uri="{FF2B5EF4-FFF2-40B4-BE49-F238E27FC236}">
                  <a16:creationId xmlns:a16="http://schemas.microsoft.com/office/drawing/2014/main" id="{5C69FC4B-CC2F-97B1-2EBA-903A35985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460" y="0"/>
              <a:ext cx="508254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DEC5D191-1148-F3A5-EDD1-44CFFE90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881" y="5701472"/>
              <a:ext cx="2452357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科學革命的代表人物伽利略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21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EF3D00A-4BD3-2042-FFCB-0F96D4F35974}"/>
              </a:ext>
            </a:extLst>
          </p:cNvPr>
          <p:cNvGrpSpPr/>
          <p:nvPr/>
        </p:nvGrpSpPr>
        <p:grpSpPr>
          <a:xfrm>
            <a:off x="-1" y="0"/>
            <a:ext cx="9144001" cy="6884392"/>
            <a:chOff x="-1" y="0"/>
            <a:chExt cx="9144001" cy="6884392"/>
          </a:xfrm>
        </p:grpSpPr>
        <p:pic>
          <p:nvPicPr>
            <p:cNvPr id="11" name="圖片 10" descr="一張含有 室內, 個人, 相片, 桌 的圖片&#10;&#10;自動產生的描述">
              <a:extLst>
                <a:ext uri="{FF2B5EF4-FFF2-40B4-BE49-F238E27FC236}">
                  <a16:creationId xmlns:a16="http://schemas.microsoft.com/office/drawing/2014/main" id="{1EEA10C0-8E27-C241-99A7-20195A86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D2207926-3C45-9FFC-A513-BD77AF3FC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6422727"/>
              <a:ext cx="5007803" cy="461665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啟蒙運動時期法國啟蒙家論政聚會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9</a:t>
            </a:fld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BEB794E-1708-4F5B-2960-18B66E7EB5B2}"/>
              </a:ext>
            </a:extLst>
          </p:cNvPr>
          <p:cNvSpPr/>
          <p:nvPr/>
        </p:nvSpPr>
        <p:spPr>
          <a:xfrm>
            <a:off x="261031" y="805366"/>
            <a:ext cx="5848379" cy="1474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4B6A887-7A25-8D71-80F7-219F964AA301}"/>
              </a:ext>
            </a:extLst>
          </p:cNvPr>
          <p:cNvSpPr txBox="1"/>
          <p:nvPr/>
        </p:nvSpPr>
        <p:spPr>
          <a:xfrm>
            <a:off x="453080" y="996528"/>
            <a:ext cx="445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5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影響近代啟蒙運動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474039" y="1601816"/>
            <a:ext cx="5591128" cy="49244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tx1"/>
                </a:solidFill>
              </a:rPr>
              <a:t>文藝復興促進人們思想的解放。</a:t>
            </a:r>
          </a:p>
        </p:txBody>
      </p:sp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1253</TotalTime>
  <Words>500</Words>
  <Application>Microsoft Office PowerPoint</Application>
  <PresentationFormat>如螢幕大小 (4:3)</PresentationFormat>
  <Paragraphs>87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新細明體</vt:lpstr>
      <vt:lpstr>Aptos</vt:lpstr>
      <vt:lpstr>Arial</vt:lpstr>
      <vt:lpstr>Calibri</vt:lpstr>
      <vt:lpstr>Times New Roman</vt:lpstr>
      <vt:lpstr>Tw Cen MT</vt:lpstr>
      <vt:lpstr>Office Theme</vt:lpstr>
      <vt:lpstr>PowerPoint 簡報</vt:lpstr>
      <vt:lpstr>iv. 文藝復興的影響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76</cp:revision>
  <dcterms:created xsi:type="dcterms:W3CDTF">2026-03-09T09:42:46Z</dcterms:created>
  <dcterms:modified xsi:type="dcterms:W3CDTF">2026-04-16T08:38:25Z</dcterms:modified>
</cp:coreProperties>
</file>