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79" r:id="rId4"/>
    <p:sldId id="280" r:id="rId5"/>
    <p:sldId id="293" r:id="rId6"/>
    <p:sldId id="294" r:id="rId7"/>
    <p:sldId id="295" r:id="rId8"/>
    <p:sldId id="296" r:id="rId9"/>
    <p:sldId id="282" r:id="rId10"/>
    <p:sldId id="297" r:id="rId11"/>
    <p:sldId id="290" r:id="rId12"/>
    <p:sldId id="298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9006"/>
    <a:srgbClr val="FEE198"/>
    <a:srgbClr val="F9AC1A"/>
    <a:srgbClr val="FFC000"/>
    <a:srgbClr val="1BA7D3"/>
    <a:srgbClr val="00ADB0"/>
    <a:srgbClr val="AEDADC"/>
    <a:srgbClr val="6CAAAE"/>
    <a:srgbClr val="FCF8C4"/>
    <a:srgbClr val="EC7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4"/>
    <p:restoredTop sz="96405"/>
  </p:normalViewPr>
  <p:slideViewPr>
    <p:cSldViewPr snapToGrid="0">
      <p:cViewPr varScale="1">
        <p:scale>
          <a:sx n="65" d="100"/>
          <a:sy n="65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4" d="100"/>
          <a:sy n="134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639E8A-FBC9-0527-7334-E7C0037AA1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2D533-9EB3-5482-BF8A-B65D97502E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883D5-C324-BA44-A4F3-DC4927AB9793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DDEC6-B4E9-20D6-69E6-142C09E3CF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D170D-3D3D-3444-A532-8ECBC7B1D4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32B76-A995-DB42-9CB0-D809C4521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1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0AB3DC-8643-4C80-8EF3-EA11844C3FB0}" type="datetimeFigureOut">
              <a:rPr lang="zh-HK" altLang="en-US" smtClean="0"/>
              <a:t>16/4/2026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483B53-E41B-48B8-B615-B842C5C8754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842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C49FC-D227-44C0-B9A7-BAEC947D5662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71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A9D4-8157-49F2-8D2B-AB1E3CEBA6A3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1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79392-E711-4450-8DC9-395A828AA055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2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76AE-FAA7-445D-AEB4-A566C123A104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2000" cy="360000"/>
          </a:xfrm>
        </p:spPr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15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D4AB-7FE5-4294-996E-11D6DCEC2C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53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2AD3-3D91-4DF7-AED7-EC968440D087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DDB89-C539-4799-8B17-C407E0BB7F6C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5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9F144-D139-4E86-AD58-70276FFA072A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3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4955-AD62-47D4-A517-6DB7951EC43B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431B4-61EC-41E2-8F19-9E629A6CC5A1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8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2EE8F-6220-4ADF-AE10-16DE0B9E9DDF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1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A334-1FF3-44D3-94CD-EB016A40A990}" type="datetime1">
              <a:rPr lang="en-US" altLang="zh-HK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FE576-22B0-C848-8E59-20AED19FB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arcade.padlet.com/game/Rej9oRDOKd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LKHistory/historical-development-of-europe-between-the-14th-and-18th-c-3f4pked4xku7t8pf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257DAE-4554-F16A-4BC6-CBE7D158C2AE}"/>
              </a:ext>
            </a:extLst>
          </p:cNvPr>
          <p:cNvSpPr txBox="1"/>
          <p:nvPr/>
        </p:nvSpPr>
        <p:spPr>
          <a:xfrm>
            <a:off x="2080260" y="1145536"/>
            <a:ext cx="4983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 </a:t>
            </a:r>
            <a:r>
              <a:rPr lang="en-US" altLang="zh-TW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 of modern Europe</a:t>
            </a:r>
            <a:endParaRPr lang="zh-HK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4">
            <a:extLst>
              <a:ext uri="{FF2B5EF4-FFF2-40B4-BE49-F238E27FC236}">
                <a16:creationId xmlns:a16="http://schemas.microsoft.com/office/drawing/2014/main" id="{BC679F61-C802-8575-7B38-1189BD7A7E5D}"/>
              </a:ext>
            </a:extLst>
          </p:cNvPr>
          <p:cNvSpPr txBox="1"/>
          <p:nvPr/>
        </p:nvSpPr>
        <p:spPr>
          <a:xfrm>
            <a:off x="3025248" y="3791295"/>
            <a:ext cx="37793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kumimoji="1" lang="en-HK" altLang="zh-HK" sz="2200" dirty="0">
                <a:solidFill>
                  <a:srgbClr val="755C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Renaissance (3)</a:t>
            </a:r>
            <a:endParaRPr lang="en-US" sz="2200" dirty="0">
              <a:latin typeface="+mj-ea"/>
              <a:ea typeface="+mj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6630118-1266-5C23-C7D2-08989AFE1E04}"/>
              </a:ext>
            </a:extLst>
          </p:cNvPr>
          <p:cNvSpPr txBox="1"/>
          <p:nvPr/>
        </p:nvSpPr>
        <p:spPr>
          <a:xfrm>
            <a:off x="4914900" y="4254056"/>
            <a:ext cx="1546752" cy="234670"/>
          </a:xfrm>
          <a:prstGeom prst="roundRect">
            <a:avLst>
              <a:gd name="adj" fmla="val 50000"/>
            </a:avLst>
          </a:prstGeom>
          <a:solidFill>
            <a:srgbClr val="755C9D"/>
          </a:solidFill>
        </p:spPr>
        <p:txBody>
          <a:bodyPr wrap="square" lIns="36000" tIns="36000" rIns="36000" bIns="36000" rtlCol="0" anchor="ctr">
            <a:noAutofit/>
          </a:bodyPr>
          <a:lstStyle/>
          <a:p>
            <a:pPr algn="ctr"/>
            <a:r>
              <a:rPr kumimoji="1" lang="en-US" altLang="zh-HK" sz="2000" dirty="0">
                <a:solidFill>
                  <a:schemeClr val="bg1"/>
                </a:solidFill>
              </a:rPr>
              <a:t>2A, pp.20-22</a:t>
            </a:r>
            <a:endParaRPr kumimoji="1" lang="zh-HK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D2B8D24C-B9D1-9B5C-3226-9BDFBB0F6D9D}"/>
              </a:ext>
            </a:extLst>
          </p:cNvPr>
          <p:cNvSpPr txBox="1"/>
          <p:nvPr/>
        </p:nvSpPr>
        <p:spPr>
          <a:xfrm>
            <a:off x="2682348" y="2287976"/>
            <a:ext cx="3779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lnSpc>
                <a:spcPts val="2720"/>
              </a:lnSpc>
            </a:pPr>
            <a:r>
              <a:rPr kumimoji="1" lang="en-US" altLang="zh-HK" sz="2400" b="1" dirty="0">
                <a:solidFill>
                  <a:srgbClr val="B17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	</a:t>
            </a:r>
            <a:r>
              <a:rPr kumimoji="1" lang="en-HK" altLang="zh-HK" sz="2400" b="1" dirty="0">
                <a:solidFill>
                  <a:srgbClr val="B17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God-centred to human-centred: the Renaissance and the Reformation</a:t>
            </a:r>
          </a:p>
        </p:txBody>
      </p:sp>
    </p:spTree>
    <p:extLst>
      <p:ext uri="{BB962C8B-B14F-4D97-AF65-F5344CB8AC3E}">
        <p14:creationId xmlns:p14="http://schemas.microsoft.com/office/powerpoint/2010/main" val="57860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0FBE30-58F2-5B1E-20F1-9D30E4334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69DE73F2-569E-0382-7039-2CB749DDE8EF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3379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33DAC021-C7CD-B4DF-BD35-FE77206415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 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 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 "/>
              </a:rPr>
              <a:t>21</a:t>
            </a:r>
            <a:endParaRPr kumimoji="1" lang="zh-HK" altLang="en-US" sz="1800" dirty="0">
              <a:solidFill>
                <a:schemeClr val="bg1"/>
              </a:solidFill>
              <a:latin typeface="Arial 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E8EBB25-48E5-EDF0-6F9F-097490CC976B}"/>
              </a:ext>
            </a:extLst>
          </p:cNvPr>
          <p:cNvGrpSpPr/>
          <p:nvPr/>
        </p:nvGrpSpPr>
        <p:grpSpPr>
          <a:xfrm>
            <a:off x="-1" y="0"/>
            <a:ext cx="9143363" cy="6862102"/>
            <a:chOff x="-1" y="0"/>
            <a:chExt cx="9143363" cy="6862102"/>
          </a:xfrm>
        </p:grpSpPr>
        <p:pic>
          <p:nvPicPr>
            <p:cNvPr id="4" name="圖片 3" descr="一張含有 油畫, 雲, 天空, 戶外 的圖片&#10;&#10;AI 產生的內容可能不正確。">
              <a:extLst>
                <a:ext uri="{FF2B5EF4-FFF2-40B4-BE49-F238E27FC236}">
                  <a16:creationId xmlns:a16="http://schemas.microsoft.com/office/drawing/2014/main" id="{562B3DFE-A12B-D299-F185-AA2AE827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1"/>
            <a:stretch>
              <a:fillRect/>
            </a:stretch>
          </p:blipFill>
          <p:spPr>
            <a:xfrm>
              <a:off x="-1" y="0"/>
              <a:ext cx="9143363" cy="6858000"/>
            </a:xfrm>
            <a:prstGeom prst="rect">
              <a:avLst/>
            </a:prstGeom>
          </p:spPr>
        </p:pic>
        <p:sp>
          <p:nvSpPr>
            <p:cNvPr id="5" name="Text Box 9">
              <a:extLst>
                <a:ext uri="{FF2B5EF4-FFF2-40B4-BE49-F238E27FC236}">
                  <a16:creationId xmlns:a16="http://schemas.microsoft.com/office/drawing/2014/main" id="{60A9AA35-7B73-C063-557C-79272A9206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0" y="6461992"/>
              <a:ext cx="8478242" cy="40011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 "/>
                </a:rPr>
                <a:t>The Enlightenment promoted the French Revolution in the 18th century </a:t>
              </a:r>
              <a:endParaRPr lang="zh-HK" altLang="en-US" sz="2000" dirty="0">
                <a:latin typeface="Arial "/>
              </a:endParaRPr>
            </a:p>
          </p:txBody>
        </p:sp>
      </p:grp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AEA628-9056-62C0-06C7-4EBE6C972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10</a:t>
            </a:fld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F7091B-ABA9-6E9E-EEED-77BC497434D7}"/>
              </a:ext>
            </a:extLst>
          </p:cNvPr>
          <p:cNvSpPr/>
          <p:nvPr/>
        </p:nvSpPr>
        <p:spPr>
          <a:xfrm>
            <a:off x="377122" y="702127"/>
            <a:ext cx="8478243" cy="23655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CF5B7C6B-DC03-66B8-0D2C-0071478CFCBC}"/>
              </a:ext>
            </a:extLst>
          </p:cNvPr>
          <p:cNvSpPr txBox="1">
            <a:spLocks/>
          </p:cNvSpPr>
          <p:nvPr/>
        </p:nvSpPr>
        <p:spPr>
          <a:xfrm>
            <a:off x="475931" y="924410"/>
            <a:ext cx="8335190" cy="193899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en-US" altLang="zh-HK" sz="2400" dirty="0">
                <a:solidFill>
                  <a:schemeClr val="tx1"/>
                </a:solidFill>
                <a:latin typeface="Arial "/>
              </a:rPr>
              <a:t>During the 17th and 18th centuries, the Enlightenment, which called for social transformation, began in France and spread throughout Europe. </a:t>
            </a:r>
          </a:p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en-US" altLang="zh-HK" sz="2400" dirty="0">
                <a:solidFill>
                  <a:schemeClr val="tx1"/>
                </a:solidFill>
                <a:latin typeface="Arial "/>
              </a:rPr>
              <a:t>This movement had far-reaching impact on Europe's intellectual development.</a:t>
            </a:r>
            <a:endParaRPr lang="zh-TW" altLang="en-US" sz="2400" dirty="0">
              <a:solidFill>
                <a:schemeClr val="tx1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256484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FF50B-3A5B-4DA4-FC9C-2447AA188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C64F00F0-9F18-7203-CDDD-8FBCCFF18E37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</a:rPr>
              <a:t>2</a:t>
            </a:r>
            <a:r>
              <a:rPr kumimoji="1" lang="en-GB" altLang="zh-HK" sz="1800" dirty="0">
                <a:solidFill>
                  <a:prstClr val="white"/>
                </a:solidFill>
                <a:latin typeface="Arial "/>
                <a:ea typeface="微軟正黑體" panose="020B0604030504040204" pitchFamily="34" charset="-120"/>
              </a:rPr>
              <a:t>A p.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</a:rPr>
              <a:t>22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微軟正黑體" panose="020B0604030504040204" pitchFamily="34" charset="-120"/>
            </a:endParaRP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9B02718F-3F49-D5DD-69A4-7D4EBE4B16C5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65123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  <a:cs typeface="Microsoft Tai Le" panose="020B0502040204020203" pitchFamily="34" charset="0"/>
              </a:rPr>
              <a:t>Topic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09684A69-9230-28D2-6F56-5F00F407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文字版面配置區 5">
            <a:extLst>
              <a:ext uri="{FF2B5EF4-FFF2-40B4-BE49-F238E27FC236}">
                <a16:creationId xmlns:a16="http://schemas.microsoft.com/office/drawing/2014/main" id="{1F295D36-2AA9-DFFC-F582-031AEF6499A8}"/>
              </a:ext>
            </a:extLst>
          </p:cNvPr>
          <p:cNvSpPr txBox="1">
            <a:spLocks/>
          </p:cNvSpPr>
          <p:nvPr/>
        </p:nvSpPr>
        <p:spPr>
          <a:xfrm>
            <a:off x="108832" y="798814"/>
            <a:ext cx="5799262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2400" b="1" dirty="0">
                <a:solidFill>
                  <a:srgbClr val="F9AC1A"/>
                </a:solidFill>
                <a:latin typeface="Arial "/>
                <a:ea typeface="+mj-ea"/>
              </a:rPr>
              <a:t>Comparison between Medieval thoughts and Renaissance thoughts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B3F4977-296C-51E9-8965-04D03784550C}"/>
              </a:ext>
            </a:extLst>
          </p:cNvPr>
          <p:cNvGrpSpPr/>
          <p:nvPr/>
        </p:nvGrpSpPr>
        <p:grpSpPr>
          <a:xfrm>
            <a:off x="150754" y="1738202"/>
            <a:ext cx="8804114" cy="4768249"/>
            <a:chOff x="150754" y="1738202"/>
            <a:chExt cx="8804114" cy="4768249"/>
          </a:xfrm>
        </p:grpSpPr>
        <p:sp>
          <p:nvSpPr>
            <p:cNvPr id="3" name="矩形: 圓角 2">
              <a:extLst>
                <a:ext uri="{FF2B5EF4-FFF2-40B4-BE49-F238E27FC236}">
                  <a16:creationId xmlns:a16="http://schemas.microsoft.com/office/drawing/2014/main" id="{5E7E992E-69E1-C128-A3A2-7836B55518B1}"/>
                </a:ext>
              </a:extLst>
            </p:cNvPr>
            <p:cNvSpPr/>
            <p:nvPr/>
          </p:nvSpPr>
          <p:spPr>
            <a:xfrm>
              <a:off x="5432269" y="1885624"/>
              <a:ext cx="3522599" cy="4620824"/>
            </a:xfrm>
            <a:prstGeom prst="roundRect">
              <a:avLst>
                <a:gd name="adj" fmla="val 9524"/>
              </a:avLst>
            </a:prstGeom>
            <a:solidFill>
              <a:srgbClr val="E8D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FD21D384-1E18-D455-F291-67BD0A3275E6}"/>
                </a:ext>
              </a:extLst>
            </p:cNvPr>
            <p:cNvSpPr/>
            <p:nvPr/>
          </p:nvSpPr>
          <p:spPr>
            <a:xfrm>
              <a:off x="1662696" y="1885627"/>
              <a:ext cx="3676445" cy="4620824"/>
            </a:xfrm>
            <a:prstGeom prst="roundRect">
              <a:avLst>
                <a:gd name="adj" fmla="val 952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2000">
                <a:latin typeface="Arial 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C1030904-75D1-0D1A-9732-8F489773C22B}"/>
                </a:ext>
              </a:extLst>
            </p:cNvPr>
            <p:cNvSpPr txBox="1"/>
            <p:nvPr/>
          </p:nvSpPr>
          <p:spPr>
            <a:xfrm>
              <a:off x="2082537" y="1738202"/>
              <a:ext cx="2674093" cy="46166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latin typeface="Arial "/>
                  <a:cs typeface="Times New Roman" panose="02020603050405020304" pitchFamily="18" charset="0"/>
                </a:rPr>
                <a:t>Medieval Times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3CEEE820-2942-42C3-8124-5F50F207322C}"/>
                </a:ext>
              </a:extLst>
            </p:cNvPr>
            <p:cNvSpPr txBox="1"/>
            <p:nvPr/>
          </p:nvSpPr>
          <p:spPr>
            <a:xfrm>
              <a:off x="5897871" y="1785651"/>
              <a:ext cx="2541968" cy="461665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 "/>
                  <a:ea typeface="新細明體" panose="02020500000000000000" pitchFamily="18" charset="-120"/>
                  <a:cs typeface="Times New Roman" panose="02020603050405020304" pitchFamily="18" charset="0"/>
                </a:rPr>
                <a:t>Renaissance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1F2802CA-FE7F-C267-A5A5-5F688017C1DF}"/>
                </a:ext>
              </a:extLst>
            </p:cNvPr>
            <p:cNvSpPr txBox="1"/>
            <p:nvPr/>
          </p:nvSpPr>
          <p:spPr>
            <a:xfrm>
              <a:off x="2008797" y="3560958"/>
              <a:ext cx="32151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 "/>
                  <a:cs typeface="Times New Roman" panose="02020603050405020304" pitchFamily="18" charset="0"/>
                </a:rPr>
                <a:t>On the theme of religious stories</a:t>
              </a:r>
              <a:r>
                <a:rPr lang="zh-TW" altLang="en-US" sz="2400" dirty="0">
                  <a:latin typeface="Arial "/>
                  <a:ea typeface="新細明體" panose="02020500000000000000" pitchFamily="18" charset="-120"/>
                  <a:cs typeface="Times New Roman" panose="02020603050405020304" pitchFamily="18" charset="0"/>
                </a:rPr>
                <a:t> </a:t>
              </a:r>
              <a:endParaRPr lang="en-GB" altLang="zh-TW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TW" sz="2400" dirty="0">
                  <a:latin typeface="Arial "/>
                  <a:cs typeface="Times New Roman" panose="02020603050405020304" pitchFamily="18" charset="0"/>
                </a:rPr>
                <a:t>Written in Latin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C493DA0F-95EB-365A-8B2B-3D2B7F96E3E9}"/>
                </a:ext>
              </a:extLst>
            </p:cNvPr>
            <p:cNvSpPr txBox="1"/>
            <p:nvPr/>
          </p:nvSpPr>
          <p:spPr>
            <a:xfrm>
              <a:off x="1795106" y="2228220"/>
              <a:ext cx="34252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accent4">
                      <a:lumMod val="50000"/>
                    </a:schemeClr>
                  </a:solidFill>
                  <a:latin typeface="Arial "/>
                  <a:ea typeface="新細明體" panose="02020500000000000000" pitchFamily="18" charset="-120"/>
                  <a:cs typeface="Times New Roman" panose="02020603050405020304" pitchFamily="18" charset="0"/>
                </a:rPr>
                <a:t>God-centrism, the Church having great influence</a:t>
              </a:r>
              <a:endParaRPr lang="zh-HK" altLang="en-US" sz="2400" b="1" dirty="0">
                <a:solidFill>
                  <a:schemeClr val="accent4">
                    <a:lumMod val="50000"/>
                  </a:schemeClr>
                </a:solidFill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7F582D2-CDD2-D844-8FD4-AB2725C1571A}"/>
                </a:ext>
              </a:extLst>
            </p:cNvPr>
            <p:cNvSpPr txBox="1"/>
            <p:nvPr/>
          </p:nvSpPr>
          <p:spPr>
            <a:xfrm>
              <a:off x="5554135" y="2443566"/>
              <a:ext cx="333914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rgbClr val="7030A0"/>
                  </a:solidFill>
                  <a:latin typeface="Arial "/>
                  <a:ea typeface="新細明體" panose="02020500000000000000" pitchFamily="18" charset="-120"/>
                  <a:cs typeface="Times New Roman" panose="02020603050405020304" pitchFamily="18" charset="0"/>
                </a:rPr>
                <a:t>Humanism, viewing humans as the centre</a:t>
              </a:r>
              <a:endParaRPr lang="zh-HK" altLang="en-US" sz="2400" b="1" dirty="0">
                <a:solidFill>
                  <a:srgbClr val="7030A0"/>
                </a:solidFill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AD57C35B-27C2-F2C2-2E14-B94754D893AC}"/>
                </a:ext>
              </a:extLst>
            </p:cNvPr>
            <p:cNvCxnSpPr/>
            <p:nvPr/>
          </p:nvCxnSpPr>
          <p:spPr>
            <a:xfrm>
              <a:off x="1975694" y="3458094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3E62225C-7D6D-F5E1-CC34-BDC26CD05E4A}"/>
                </a:ext>
              </a:extLst>
            </p:cNvPr>
            <p:cNvCxnSpPr/>
            <p:nvPr/>
          </p:nvCxnSpPr>
          <p:spPr>
            <a:xfrm>
              <a:off x="5614612" y="3458094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0E8D9FE9-B6D0-8AA3-9B3B-3DC1F01B7C84}"/>
                </a:ext>
              </a:extLst>
            </p:cNvPr>
            <p:cNvSpPr txBox="1"/>
            <p:nvPr/>
          </p:nvSpPr>
          <p:spPr>
            <a:xfrm>
              <a:off x="5614612" y="3445475"/>
              <a:ext cx="32863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On the theme of human topics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Written in native languages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6CC36293-8ACD-EBBF-BFCF-3C73797E9A1C}"/>
                </a:ext>
              </a:extLst>
            </p:cNvPr>
            <p:cNvCxnSpPr/>
            <p:nvPr/>
          </p:nvCxnSpPr>
          <p:spPr>
            <a:xfrm>
              <a:off x="1900541" y="5029884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1B7EE906-7A9B-D7CB-C705-BD2D75258F06}"/>
                </a:ext>
              </a:extLst>
            </p:cNvPr>
            <p:cNvCxnSpPr/>
            <p:nvPr/>
          </p:nvCxnSpPr>
          <p:spPr>
            <a:xfrm>
              <a:off x="5582044" y="5046899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箭號: 五邊形 18">
              <a:extLst>
                <a:ext uri="{FF2B5EF4-FFF2-40B4-BE49-F238E27FC236}">
                  <a16:creationId xmlns:a16="http://schemas.microsoft.com/office/drawing/2014/main" id="{E5ABE57A-A6A8-E1F8-7507-2EC71F410358}"/>
                </a:ext>
              </a:extLst>
            </p:cNvPr>
            <p:cNvSpPr/>
            <p:nvPr/>
          </p:nvSpPr>
          <p:spPr>
            <a:xfrm>
              <a:off x="256118" y="5228503"/>
              <a:ext cx="1520320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HK" sz="2400" b="1" dirty="0">
                  <a:solidFill>
                    <a:schemeClr val="bg1"/>
                  </a:solidFill>
                  <a:latin typeface="Arial "/>
                  <a:cs typeface="Times New Roman" panose="02020603050405020304" pitchFamily="18" charset="0"/>
                </a:rPr>
                <a:t>Painting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cs typeface="Times New Roman" panose="02020603050405020304" pitchFamily="18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A68E9CE-2D7C-0574-DB74-E4BC70C9B04E}"/>
                </a:ext>
              </a:extLst>
            </p:cNvPr>
            <p:cNvSpPr txBox="1"/>
            <p:nvPr/>
          </p:nvSpPr>
          <p:spPr>
            <a:xfrm>
              <a:off x="1975694" y="5107662"/>
              <a:ext cx="320540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Relatively flat, lacking dimensions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Dull colours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B9D1449-3102-9E9D-EB28-253045211783}"/>
                </a:ext>
              </a:extLst>
            </p:cNvPr>
            <p:cNvSpPr txBox="1"/>
            <p:nvPr/>
          </p:nvSpPr>
          <p:spPr>
            <a:xfrm>
              <a:off x="5633839" y="5158636"/>
              <a:ext cx="32151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Three-dimensional and realistic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Rich colours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2" name="箭號: 五邊形 21">
              <a:extLst>
                <a:ext uri="{FF2B5EF4-FFF2-40B4-BE49-F238E27FC236}">
                  <a16:creationId xmlns:a16="http://schemas.microsoft.com/office/drawing/2014/main" id="{318EF57D-FC4B-0FF8-6EB5-1C1A3D1B2B82}"/>
                </a:ext>
              </a:extLst>
            </p:cNvPr>
            <p:cNvSpPr/>
            <p:nvPr/>
          </p:nvSpPr>
          <p:spPr>
            <a:xfrm>
              <a:off x="150754" y="3757544"/>
              <a:ext cx="1773319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HK" sz="2400" b="1" dirty="0">
                  <a:solidFill>
                    <a:schemeClr val="bg1"/>
                  </a:solidFill>
                  <a:latin typeface="Arial "/>
                  <a:cs typeface="Times New Roman" panose="02020603050405020304" pitchFamily="18" charset="0"/>
                </a:rPr>
                <a:t>Literature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04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E5FF6-66D4-7296-D3CA-14220D95F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06D14FDC-C7AD-96E6-2ECF-1966CF3CD35D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</a:rPr>
              <a:t>2</a:t>
            </a:r>
            <a:r>
              <a:rPr kumimoji="1" lang="en-GB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</a:rPr>
              <a:t>A p.</a:t>
            </a:r>
            <a:r>
              <a:rPr kumimoji="1" lang="en-US" altLang="zh-H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</a:rPr>
              <a:t>22</a:t>
            </a:r>
            <a:endParaRPr kumimoji="1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微軟正黑體" panose="020B0604030504040204" pitchFamily="34" charset="-120"/>
            </a:endParaRP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B0C4753E-0AE0-A777-4791-61A288A7C2D3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79088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  <a:cs typeface="Microsoft Tai Le" panose="020B0502040204020203" pitchFamily="34" charset="0"/>
              </a:rPr>
              <a:t>Topic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微軟正黑體" panose="020B0604030504040204" pitchFamily="34" charset="-120"/>
                <a:cs typeface="Microsoft Tai Le" panose="020B0502040204020203" pitchFamily="34" charset="0"/>
              </a:rPr>
              <a:t>5</a:t>
            </a:r>
            <a:endParaRPr kumimoji="0" lang="zh-HK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"/>
              <a:ea typeface="微軟正黑體" panose="020B0604030504040204" pitchFamily="34" charset="-120"/>
            </a:endParaRPr>
          </a:p>
        </p:txBody>
      </p:sp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3E3AB8E9-3CDB-F341-0BC3-2C0433B8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7FE576-22B0-C848-8E59-20AED19FB3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E1C6798-5104-598C-20E7-CC5D7B23D59A}"/>
              </a:ext>
            </a:extLst>
          </p:cNvPr>
          <p:cNvGrpSpPr/>
          <p:nvPr/>
        </p:nvGrpSpPr>
        <p:grpSpPr>
          <a:xfrm>
            <a:off x="14613" y="1003530"/>
            <a:ext cx="8961792" cy="5647990"/>
            <a:chOff x="14613" y="1003530"/>
            <a:chExt cx="8961792" cy="5647990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A56F9ED7-34A7-C8E1-226A-2F15491AA25A}"/>
                </a:ext>
              </a:extLst>
            </p:cNvPr>
            <p:cNvSpPr/>
            <p:nvPr/>
          </p:nvSpPr>
          <p:spPr>
            <a:xfrm>
              <a:off x="5339839" y="1165124"/>
              <a:ext cx="3608319" cy="5471648"/>
            </a:xfrm>
            <a:prstGeom prst="roundRect">
              <a:avLst>
                <a:gd name="adj" fmla="val 9524"/>
              </a:avLst>
            </a:prstGeom>
            <a:solidFill>
              <a:srgbClr val="E8D9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2000">
                <a:latin typeface="Arial 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6E184BD0-87A8-7847-56CD-9EFB965C9667}"/>
                </a:ext>
              </a:extLst>
            </p:cNvPr>
            <p:cNvSpPr/>
            <p:nvPr/>
          </p:nvSpPr>
          <p:spPr>
            <a:xfrm>
              <a:off x="1428326" y="1179872"/>
              <a:ext cx="3753365" cy="5471648"/>
            </a:xfrm>
            <a:prstGeom prst="roundRect">
              <a:avLst>
                <a:gd name="adj" fmla="val 9524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sz="2000">
                <a:latin typeface="Arial 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E387C47D-1DE0-74BC-A89E-3C36CD8AEF99}"/>
                </a:ext>
              </a:extLst>
            </p:cNvPr>
            <p:cNvSpPr txBox="1"/>
            <p:nvPr/>
          </p:nvSpPr>
          <p:spPr>
            <a:xfrm>
              <a:off x="2055406" y="1003530"/>
              <a:ext cx="2713160" cy="46166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HK" sz="2400" b="1" dirty="0">
                  <a:solidFill>
                    <a:schemeClr val="bg1"/>
                  </a:solidFill>
                  <a:latin typeface="Arial "/>
                  <a:cs typeface="Times New Roman" panose="02020603050405020304" pitchFamily="18" charset="0"/>
                </a:rPr>
                <a:t>Medieval Times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0D2C3DAB-B821-A7A4-7DBF-6D3F2D4670E9}"/>
                </a:ext>
              </a:extLst>
            </p:cNvPr>
            <p:cNvSpPr txBox="1"/>
            <p:nvPr/>
          </p:nvSpPr>
          <p:spPr>
            <a:xfrm>
              <a:off x="5901647" y="1073518"/>
              <a:ext cx="2541968" cy="461665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altLang="zh-HK" sz="2400" b="1" dirty="0">
                  <a:solidFill>
                    <a:schemeClr val="bg1"/>
                  </a:solidFill>
                  <a:latin typeface="Arial "/>
                  <a:ea typeface="新細明體" panose="02020500000000000000" pitchFamily="18" charset="-120"/>
                  <a:cs typeface="Times New Roman" panose="02020603050405020304" pitchFamily="18" charset="0"/>
                </a:rPr>
                <a:t>Renaissance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B0BAE68C-7470-2A2F-7DFF-F043A60234F3}"/>
                </a:ext>
              </a:extLst>
            </p:cNvPr>
            <p:cNvCxnSpPr/>
            <p:nvPr/>
          </p:nvCxnSpPr>
          <p:spPr>
            <a:xfrm>
              <a:off x="1680622" y="2861180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C82DCC1F-B93E-3D9C-E900-C8BB244234AE}"/>
                </a:ext>
              </a:extLst>
            </p:cNvPr>
            <p:cNvCxnSpPr/>
            <p:nvPr/>
          </p:nvCxnSpPr>
          <p:spPr>
            <a:xfrm>
              <a:off x="5518226" y="2875932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4B3F0524-1668-AFC8-2231-D7CD4E898133}"/>
                </a:ext>
              </a:extLst>
            </p:cNvPr>
            <p:cNvCxnSpPr/>
            <p:nvPr/>
          </p:nvCxnSpPr>
          <p:spPr>
            <a:xfrm>
              <a:off x="1794862" y="4865246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02749145-12AD-9208-7618-FF49FAFFC2CA}"/>
                </a:ext>
              </a:extLst>
            </p:cNvPr>
            <p:cNvCxnSpPr/>
            <p:nvPr/>
          </p:nvCxnSpPr>
          <p:spPr>
            <a:xfrm>
              <a:off x="5609318" y="4884909"/>
              <a:ext cx="3215147" cy="0"/>
            </a:xfrm>
            <a:prstGeom prst="line">
              <a:avLst/>
            </a:prstGeom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72D5578F-1C3B-F61A-BA67-05150A7276DF}"/>
                </a:ext>
              </a:extLst>
            </p:cNvPr>
            <p:cNvSpPr txBox="1"/>
            <p:nvPr/>
          </p:nvSpPr>
          <p:spPr>
            <a:xfrm>
              <a:off x="2134613" y="1634691"/>
              <a:ext cx="29866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Carved onto the buildings, lacking variety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0F369D31-6062-BA2F-8D95-EC6A896746DE}"/>
                </a:ext>
              </a:extLst>
            </p:cNvPr>
            <p:cNvSpPr txBox="1"/>
            <p:nvPr/>
          </p:nvSpPr>
          <p:spPr>
            <a:xfrm>
              <a:off x="5482114" y="1668531"/>
              <a:ext cx="325386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2400" dirty="0">
                  <a:latin typeface="Arial "/>
                  <a:cs typeface="Times New Roman" panose="02020603050405020304" pitchFamily="18" charset="0"/>
                </a:rPr>
                <a:t>Free-standing statues with lively and </a:t>
              </a:r>
            </a:p>
            <a:p>
              <a:r>
                <a:rPr lang="en-US" altLang="zh-TW" sz="2400" dirty="0">
                  <a:latin typeface="Arial "/>
                  <a:cs typeface="Times New Roman" panose="02020603050405020304" pitchFamily="18" charset="0"/>
                </a:rPr>
                <a:t>complex images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AB50DF7-D423-3D03-AB0A-AA4AEF0796C4}"/>
                </a:ext>
              </a:extLst>
            </p:cNvPr>
            <p:cNvSpPr txBox="1"/>
            <p:nvPr/>
          </p:nvSpPr>
          <p:spPr>
            <a:xfrm>
              <a:off x="2139746" y="2968459"/>
              <a:ext cx="279943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Adopting the </a:t>
              </a:r>
            </a:p>
            <a:p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Gothic style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17296A19-DD63-2989-7EAB-FADBC9E56986}"/>
                </a:ext>
              </a:extLst>
            </p:cNvPr>
            <p:cNvSpPr txBox="1"/>
            <p:nvPr/>
          </p:nvSpPr>
          <p:spPr>
            <a:xfrm>
              <a:off x="5476227" y="2955458"/>
              <a:ext cx="336038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Following ancient Greek and </a:t>
              </a:r>
              <a:br>
                <a:rPr lang="en-US" altLang="zh-HK" sz="2400" dirty="0">
                  <a:latin typeface="Arial "/>
                  <a:cs typeface="Times New Roman" panose="02020603050405020304" pitchFamily="18" charset="0"/>
                </a:rPr>
              </a:b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ancient </a:t>
              </a:r>
              <a:br>
                <a:rPr lang="en-US" altLang="zh-HK" sz="2400" dirty="0">
                  <a:latin typeface="Arial "/>
                  <a:cs typeface="Times New Roman" panose="02020603050405020304" pitchFamily="18" charset="0"/>
                </a:rPr>
              </a:br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Roman styles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FADBB15F-0760-85F4-736F-B79CB471648F}"/>
                </a:ext>
              </a:extLst>
            </p:cNvPr>
            <p:cNvSpPr txBox="1"/>
            <p:nvPr/>
          </p:nvSpPr>
          <p:spPr>
            <a:xfrm>
              <a:off x="1877886" y="5005091"/>
              <a:ext cx="332140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The Church supporting the idea that Earth was the centre of the universe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0341507-675D-A79D-FC98-B01DE7615EAF}"/>
                </a:ext>
              </a:extLst>
            </p:cNvPr>
            <p:cNvSpPr txBox="1"/>
            <p:nvPr/>
          </p:nvSpPr>
          <p:spPr>
            <a:xfrm>
              <a:off x="5545482" y="5005091"/>
              <a:ext cx="317643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HK" sz="2400" dirty="0">
                  <a:latin typeface="Arial "/>
                  <a:cs typeface="Times New Roman" panose="02020603050405020304" pitchFamily="18" charset="0"/>
                </a:rPr>
                <a:t>Astronomers suggesting that the Sun was the centre of the universe</a:t>
              </a:r>
              <a:endParaRPr lang="zh-HK" altLang="en-US" sz="2400" dirty="0">
                <a:latin typeface="Arial 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36EF9E5-801E-D14A-4FD0-B5CE322FE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138" y="3414252"/>
              <a:ext cx="1439282" cy="1439282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A9D29590-73D6-E044-275A-097154942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5656" y="3255442"/>
              <a:ext cx="1640749" cy="1640749"/>
            </a:xfrm>
            <a:prstGeom prst="rect">
              <a:avLst/>
            </a:prstGeom>
          </p:spPr>
        </p:pic>
        <p:sp>
          <p:nvSpPr>
            <p:cNvPr id="38" name="箭號: 五邊形 37">
              <a:extLst>
                <a:ext uri="{FF2B5EF4-FFF2-40B4-BE49-F238E27FC236}">
                  <a16:creationId xmlns:a16="http://schemas.microsoft.com/office/drawing/2014/main" id="{2EFBB175-02D6-29FE-5B79-319E8565E156}"/>
                </a:ext>
              </a:extLst>
            </p:cNvPr>
            <p:cNvSpPr/>
            <p:nvPr/>
          </p:nvSpPr>
          <p:spPr>
            <a:xfrm>
              <a:off x="14613" y="1816230"/>
              <a:ext cx="2037046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HK" sz="2400" b="1" dirty="0">
                  <a:solidFill>
                    <a:schemeClr val="bg1"/>
                  </a:solidFill>
                  <a:latin typeface="Arial "/>
                  <a:cs typeface="Times New Roman" panose="02020603050405020304" pitchFamily="18" charset="0"/>
                </a:rPr>
                <a:t>Sculpturing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cs typeface="Times New Roman" panose="02020603050405020304" pitchFamily="18" charset="0"/>
              </a:endParaRPr>
            </a:p>
          </p:txBody>
        </p:sp>
        <p:sp>
          <p:nvSpPr>
            <p:cNvPr id="39" name="箭號: 五邊形 38">
              <a:extLst>
                <a:ext uri="{FF2B5EF4-FFF2-40B4-BE49-F238E27FC236}">
                  <a16:creationId xmlns:a16="http://schemas.microsoft.com/office/drawing/2014/main" id="{50D088E4-8FED-55FC-3865-982FFA82837E}"/>
                </a:ext>
              </a:extLst>
            </p:cNvPr>
            <p:cNvSpPr/>
            <p:nvPr/>
          </p:nvSpPr>
          <p:spPr>
            <a:xfrm>
              <a:off x="14613" y="3469068"/>
              <a:ext cx="2129282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400" b="1" dirty="0">
                  <a:latin typeface="Arial "/>
                  <a:cs typeface="Times New Roman" panose="02020603050405020304" pitchFamily="18" charset="0"/>
                </a:rPr>
                <a:t>Architecture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cs typeface="Times New Roman" panose="02020603050405020304" pitchFamily="18" charset="0"/>
              </a:endParaRPr>
            </a:p>
          </p:txBody>
        </p:sp>
        <p:sp>
          <p:nvSpPr>
            <p:cNvPr id="41" name="箭號: 五邊形 40">
              <a:extLst>
                <a:ext uri="{FF2B5EF4-FFF2-40B4-BE49-F238E27FC236}">
                  <a16:creationId xmlns:a16="http://schemas.microsoft.com/office/drawing/2014/main" id="{AEA3AE0C-270F-BEAB-5258-2283780CCE97}"/>
                </a:ext>
              </a:extLst>
            </p:cNvPr>
            <p:cNvSpPr/>
            <p:nvPr/>
          </p:nvSpPr>
          <p:spPr>
            <a:xfrm>
              <a:off x="29361" y="5386097"/>
              <a:ext cx="1913278" cy="663677"/>
            </a:xfrm>
            <a:prstGeom prst="homePlate">
              <a:avLst>
                <a:gd name="adj" fmla="val 32222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HK" sz="2400" b="1" dirty="0">
                  <a:latin typeface="Arial "/>
                  <a:cs typeface="Times New Roman" panose="02020603050405020304" pitchFamily="18" charset="0"/>
                </a:rPr>
                <a:t>Astronomy</a:t>
              </a:r>
              <a:endParaRPr lang="zh-HK" altLang="en-US" sz="2400" b="1" dirty="0">
                <a:solidFill>
                  <a:schemeClr val="bg1"/>
                </a:solidFill>
                <a:latin typeface="Arial 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8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字型, 作業系統 的圖片&#10;&#10;AI 產生的內容可能不正確。">
            <a:hlinkClick r:id="rId3"/>
            <a:extLst>
              <a:ext uri="{FF2B5EF4-FFF2-40B4-BE49-F238E27FC236}">
                <a16:creationId xmlns:a16="http://schemas.microsoft.com/office/drawing/2014/main" id="{1C5FE55A-465E-5652-F04B-B7CBCC379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05" y="1698127"/>
            <a:ext cx="8790039" cy="3968807"/>
          </a:xfrm>
          <a:prstGeom prst="rect">
            <a:avLst/>
          </a:prstGeom>
        </p:spPr>
      </p:pic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 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 "/>
              </a:rPr>
              <a:t>A pp.</a:t>
            </a:r>
            <a:r>
              <a:rPr kumimoji="1" lang="en-US" altLang="zh-HK" sz="1800" dirty="0">
                <a:solidFill>
                  <a:schemeClr val="bg1"/>
                </a:solidFill>
                <a:latin typeface="Arial "/>
              </a:rPr>
              <a:t>20-22</a:t>
            </a:r>
            <a:endParaRPr kumimoji="1" lang="zh-HK" altLang="en-US" sz="1800" dirty="0">
              <a:solidFill>
                <a:schemeClr val="bg1"/>
              </a:solidFill>
              <a:latin typeface="Arial 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4CDFB-180E-4193-F939-BF857C1DE9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7458" y="1130464"/>
            <a:ext cx="3906385" cy="432000"/>
          </a:xfrm>
          <a:prstGeom prst="rect">
            <a:avLst/>
          </a:prstGeom>
        </p:spPr>
      </p:pic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45F3E13B-5C15-6479-6CFC-834A75DFC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050" y="5443673"/>
            <a:ext cx="723900" cy="723900"/>
          </a:xfrm>
          <a:prstGeom prst="rect">
            <a:avLst/>
          </a:prstGeom>
        </p:spPr>
      </p:pic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CE4AD5B8-6B39-F96A-51D1-4C520DCF13D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6521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 "/>
                <a:ea typeface="+mj-ea"/>
                <a:cs typeface="Microsoft Tai Le" panose="020B0502040204020203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 "/>
                <a:ea typeface="+mj-ea"/>
                <a:cs typeface="Microsoft Tai Le" panose="020B0502040204020203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 "/>
              <a:ea typeface="+mj-ea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E7298E6-CDE3-7D3C-376E-5571B274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6F3B52-C42F-A87E-023B-58E7F6A29F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050" y="5091248"/>
            <a:ext cx="1181100" cy="1435100"/>
          </a:xfrm>
          <a:prstGeom prst="rect">
            <a:avLst/>
          </a:prstGeom>
        </p:spPr>
      </p:pic>
      <p:pic>
        <p:nvPicPr>
          <p:cNvPr id="4" name="圖片 3" descr="一張含有 針線, 樣式, 單色 的圖片&#10;&#10;AI 產生的內容可能不正確。">
            <a:extLst>
              <a:ext uri="{FF2B5EF4-FFF2-40B4-BE49-F238E27FC236}">
                <a16:creationId xmlns:a16="http://schemas.microsoft.com/office/drawing/2014/main" id="{69A058AB-306B-1AEF-D1D6-09AD6FD1B3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58" y="5163173"/>
            <a:ext cx="996659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317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2">
            <a:extLst>
              <a:ext uri="{FF2B5EF4-FFF2-40B4-BE49-F238E27FC236}">
                <a16:creationId xmlns:a16="http://schemas.microsoft.com/office/drawing/2014/main" id="{9559014B-61D1-9BD8-4448-9AF1E18F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82" y="2258412"/>
            <a:ext cx="6908631" cy="1311128"/>
          </a:xfrm>
        </p:spPr>
        <p:txBody>
          <a:bodyPr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Impact of the Renaissance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4">
            <a:extLst>
              <a:ext uri="{FF2B5EF4-FFF2-40B4-BE49-F238E27FC236}">
                <a16:creationId xmlns:a16="http://schemas.microsoft.com/office/drawing/2014/main" id="{97665331-B633-CD0A-F9B4-B4F365B2FF31}"/>
              </a:ext>
            </a:extLst>
          </p:cNvPr>
          <p:cNvSpPr txBox="1"/>
          <p:nvPr/>
        </p:nvSpPr>
        <p:spPr>
          <a:xfrm>
            <a:off x="3479616" y="3569540"/>
            <a:ext cx="2184765" cy="535027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2</a:t>
            </a:r>
            <a:r>
              <a:rPr kumimoji="1" lang="en-GB" altLang="zh-HK" sz="2000" dirty="0">
                <a:solidFill>
                  <a:srgbClr val="F9AC1A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A pp.</a:t>
            </a:r>
            <a:r>
              <a:rPr kumimoji="1" lang="en-US" altLang="zh-HK" sz="2000" dirty="0">
                <a:solidFill>
                  <a:srgbClr val="F9AC1A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" panose="020B0604020202020204" pitchFamily="34" charset="0"/>
              </a:rPr>
              <a:t>20-22</a:t>
            </a:r>
            <a:endParaRPr kumimoji="1" lang="zh-HK" altLang="en-US" sz="2000" dirty="0">
              <a:solidFill>
                <a:srgbClr val="F9AC1A"/>
              </a:solidFill>
              <a:latin typeface="Arial" panose="020B0604020202020204" pitchFamily="34" charset="0"/>
              <a:ea typeface="Arial Unicode MS" panose="020B060402020202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1909465-13A0-C854-581D-B952D8180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356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7377C3C2-610B-D675-D7DE-0C660A6E5CD8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8807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8A045FA-D166-4840-5801-524437A0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8B288-A719-3DFF-DE52-6E79A14ADF75}"/>
              </a:ext>
            </a:extLst>
          </p:cNvPr>
          <p:cNvSpPr txBox="1"/>
          <p:nvPr/>
        </p:nvSpPr>
        <p:spPr>
          <a:xfrm>
            <a:off x="325386" y="827704"/>
            <a:ext cx="85103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buAutoNum type="arabicPlain"/>
            </a:pP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Laying the foundation for early modern European civilisation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413418" y="1685582"/>
            <a:ext cx="8216034" cy="24365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During the Renaissance, many scholars had greater achievements than their predecessors in various fields, including literature, painting, sculpture, architecture and science. </a:t>
            </a:r>
          </a:p>
          <a:p>
            <a:pPr>
              <a:lnSpc>
                <a:spcPct val="10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This laid the foundation for the early modern civilisation of the West.</a:t>
            </a:r>
            <a:endParaRPr lang="zh-TW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8E02C-5775-3B20-DED9-D930127532D3}"/>
              </a:ext>
            </a:extLst>
          </p:cNvPr>
          <p:cNvGrpSpPr>
            <a:grpSpLocks/>
          </p:cNvGrpSpPr>
          <p:nvPr/>
        </p:nvGrpSpPr>
        <p:grpSpPr bwMode="auto">
          <a:xfrm>
            <a:off x="487102" y="3687098"/>
            <a:ext cx="8129064" cy="3030990"/>
            <a:chOff x="-787" y="876"/>
            <a:chExt cx="6647" cy="3601"/>
          </a:xfrm>
        </p:grpSpPr>
        <p:pic>
          <p:nvPicPr>
            <p:cNvPr id="10" name="Picture 2" descr="C:\Documents and Settings\Owner\桌面\zoe-ppt\S2T1\images\Engraving of the invention of the printing press (moveable type) by Johann Gutenberg, from BILDER SAALS, 1695..jpg">
              <a:extLst>
                <a:ext uri="{FF2B5EF4-FFF2-40B4-BE49-F238E27FC236}">
                  <a16:creationId xmlns:a16="http://schemas.microsoft.com/office/drawing/2014/main" id="{A2B2302E-82DE-3E74-3B31-DF439947CA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91"/>
            <a:stretch/>
          </p:blipFill>
          <p:spPr bwMode="auto">
            <a:xfrm>
              <a:off x="901" y="876"/>
              <a:ext cx="4959" cy="36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01B8E4-A8DE-66D2-96C2-897BE9328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7" y="2567"/>
              <a:ext cx="3090" cy="1572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The development of the printing technology shortened the printing time, facilitating the spread of ideas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38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76B01920-9FED-2B13-6397-943B9F6F9452}"/>
              </a:ext>
            </a:extLst>
          </p:cNvPr>
          <p:cNvSpPr txBox="1">
            <a:spLocks/>
          </p:cNvSpPr>
          <p:nvPr/>
        </p:nvSpPr>
        <p:spPr>
          <a:xfrm>
            <a:off x="471742" y="976474"/>
            <a:ext cx="8128000" cy="120032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>
                <a:latin typeface="+mn-ea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Hence, the Renaissance is viewed as a milestone for Europe's transition from the Medieval Times to early modern times.</a:t>
            </a:r>
            <a:endParaRPr lang="zh-TW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0253F53C-3E39-A402-00EE-DC34C26CD94A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6521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6DEC6ADC-649F-D600-43DF-9AB9AAAE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4</a:t>
            </a:fld>
            <a:endParaRPr 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780289EB-EA2F-E1AE-3814-7CE4EC0DE0BD}"/>
              </a:ext>
            </a:extLst>
          </p:cNvPr>
          <p:cNvGrpSpPr/>
          <p:nvPr/>
        </p:nvGrpSpPr>
        <p:grpSpPr>
          <a:xfrm>
            <a:off x="471742" y="2458957"/>
            <a:ext cx="7907623" cy="3894846"/>
            <a:chOff x="471742" y="2458957"/>
            <a:chExt cx="7907623" cy="3894846"/>
          </a:xfrm>
        </p:grpSpPr>
        <p:pic>
          <p:nvPicPr>
            <p:cNvPr id="7" name="圖片 6" descr="一張含有 文字, 螢幕擷取畫面, 軟體, 多媒體軟體 的圖片&#10;&#10;AI 產生的內容可能不正確。">
              <a:hlinkClick r:id="rId3"/>
              <a:extLst>
                <a:ext uri="{FF2B5EF4-FFF2-40B4-BE49-F238E27FC236}">
                  <a16:creationId xmlns:a16="http://schemas.microsoft.com/office/drawing/2014/main" id="{9B9046E3-5E04-F378-85AD-F758387CD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623" y="2835227"/>
              <a:ext cx="7716742" cy="3518576"/>
            </a:xfrm>
            <a:prstGeom prst="rect">
              <a:avLst/>
            </a:prstGeom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C3E25421-F46F-F4B5-A061-94F8EB20072B}"/>
                </a:ext>
              </a:extLst>
            </p:cNvPr>
            <p:cNvSpPr txBox="1"/>
            <p:nvPr/>
          </p:nvSpPr>
          <p:spPr>
            <a:xfrm>
              <a:off x="471742" y="2458957"/>
              <a:ext cx="6115193" cy="723900"/>
            </a:xfrm>
            <a:prstGeom prst="roundRect">
              <a:avLst>
                <a:gd name="adj" fmla="val 50000"/>
              </a:avLst>
            </a:prstGeom>
            <a:solidFill>
              <a:srgbClr val="CC9E36"/>
            </a:solidFill>
          </p:spPr>
          <p:txBody>
            <a:bodyPr wrap="square" lIns="36000" tIns="36000" rIns="36000" bIns="36000" rtlCol="0" anchor="ctr">
              <a:no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ea typeface="MS UI Gothic" panose="020B0600070205080204" pitchFamily="34" charset="-128"/>
                  <a:cs typeface="Arial" panose="020B0604020202020204" pitchFamily="34" charset="0"/>
                </a:rPr>
                <a:t>Historical development of Europe </a:t>
              </a:r>
            </a:p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ea typeface="MS UI Gothic" panose="020B0600070205080204" pitchFamily="34" charset="-128"/>
                  <a:cs typeface="Arial" panose="020B0604020202020204" pitchFamily="34" charset="0"/>
                </a:rPr>
                <a:t>between the 14th and 18th centuries</a:t>
              </a:r>
              <a:endParaRPr lang="zh-HK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S UI 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6">
            <a:hlinkClick r:id="rId3"/>
            <a:extLst>
              <a:ext uri="{FF2B5EF4-FFF2-40B4-BE49-F238E27FC236}">
                <a16:creationId xmlns:a16="http://schemas.microsoft.com/office/drawing/2014/main" id="{4267E31B-4D6D-5680-1DC9-B0C744ED38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62147" y="5519576"/>
            <a:ext cx="7239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21E22-4F17-30A6-81EA-D88925B1E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696CB5E9-A9CD-3FC4-B60A-ADE23389A1A9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9641551-518B-A823-820A-A1726D32314E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6521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D9A0A9C-651B-03AD-807F-42AF39EA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D6C71-FDF8-0705-274C-89A65DC5B660}"/>
              </a:ext>
            </a:extLst>
          </p:cNvPr>
          <p:cNvSpPr txBox="1"/>
          <p:nvPr/>
        </p:nvSpPr>
        <p:spPr>
          <a:xfrm>
            <a:off x="547472" y="989086"/>
            <a:ext cx="545512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  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Leading to the Reformation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9793D9A0-CCE3-4B79-309F-547E431B63BF}"/>
              </a:ext>
            </a:extLst>
          </p:cNvPr>
          <p:cNvSpPr txBox="1">
            <a:spLocks/>
          </p:cNvSpPr>
          <p:nvPr/>
        </p:nvSpPr>
        <p:spPr>
          <a:xfrm>
            <a:off x="635960" y="1668623"/>
            <a:ext cx="2977394" cy="2677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Due to the Renaissance, people started to doubt the authority of the Church and eagerly challenged it. 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B90E646-1D08-4820-5630-7BB4B39FA387}"/>
              </a:ext>
            </a:extLst>
          </p:cNvPr>
          <p:cNvGrpSpPr/>
          <p:nvPr/>
        </p:nvGrpSpPr>
        <p:grpSpPr>
          <a:xfrm rot="162193">
            <a:off x="2137722" y="1884965"/>
            <a:ext cx="6442287" cy="4458471"/>
            <a:chOff x="1677788" y="634710"/>
            <a:chExt cx="6442287" cy="4458471"/>
          </a:xfrm>
        </p:grpSpPr>
        <p:pic>
          <p:nvPicPr>
            <p:cNvPr id="5" name="Picture 2" descr="C:\Users\editb63\Desktop\Renaissance students learned grammar by reading Priscian.jpg">
              <a:extLst>
                <a:ext uri="{FF2B5EF4-FFF2-40B4-BE49-F238E27FC236}">
                  <a16:creationId xmlns:a16="http://schemas.microsoft.com/office/drawing/2014/main" id="{16E9D259-918F-50FC-6C68-EB7619049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51662">
              <a:off x="3502491" y="634710"/>
              <a:ext cx="4617584" cy="40533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8D2B1213-F767-69EC-7E42-22E8AF64D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37807">
              <a:off x="1677788" y="4385295"/>
              <a:ext cx="3273526" cy="70788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Students learning grammar during the Renaissance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900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EA3E07-A4A3-EE00-AB6B-3700268CB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7E5495FF-DC97-C773-BCB3-F6BD4A251256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1D66657B-433F-6631-B746-EB62D836D6B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14522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9F6A442-3C45-9E57-26C2-BA89E8B8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BBE56A35-0705-816E-17F2-67F82A24AB76}"/>
              </a:ext>
            </a:extLst>
          </p:cNvPr>
          <p:cNvSpPr txBox="1">
            <a:spLocks/>
          </p:cNvSpPr>
          <p:nvPr/>
        </p:nvSpPr>
        <p:spPr>
          <a:xfrm>
            <a:off x="502600" y="5314653"/>
            <a:ext cx="8128000" cy="1328569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In 1517, Martin Luther, a German monk, openly posted his ideas criticising the Church. </a:t>
            </a:r>
          </a:p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This led to the rise of the Reformation in Europe.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31D8C20-A661-488E-8B4E-AD9CB9E4F71E}"/>
              </a:ext>
            </a:extLst>
          </p:cNvPr>
          <p:cNvGrpSpPr/>
          <p:nvPr/>
        </p:nvGrpSpPr>
        <p:grpSpPr>
          <a:xfrm>
            <a:off x="-5400" y="-55631"/>
            <a:ext cx="9144000" cy="5149049"/>
            <a:chOff x="0" y="440594"/>
            <a:chExt cx="9144000" cy="5149049"/>
          </a:xfrm>
        </p:grpSpPr>
        <p:pic>
          <p:nvPicPr>
            <p:cNvPr id="10" name="圖片 9" descr="一張含有 服裝, 人的臉孔, 人員, 男人 的圖片&#10;&#10;AI 產生的內容可能不正確。">
              <a:extLst>
                <a:ext uri="{FF2B5EF4-FFF2-40B4-BE49-F238E27FC236}">
                  <a16:creationId xmlns:a16="http://schemas.microsoft.com/office/drawing/2014/main" id="{06C0BB7C-2252-E46F-BE18-EEF171F7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0594"/>
              <a:ext cx="9144000" cy="5149049"/>
            </a:xfrm>
            <a:prstGeom prst="rect">
              <a:avLst/>
            </a:prstGeom>
          </p:spPr>
        </p:pic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A3DC030E-E83E-C188-9A6F-A898389AD6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0" y="4881757"/>
              <a:ext cx="4566600" cy="707886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Martin Luther posting the </a:t>
              </a:r>
              <a:r>
                <a:rPr lang="en-US" altLang="zh-TW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Ninety-Five Theses </a:t>
              </a:r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on the door of a church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4A233-3918-338B-9886-51381561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4A58A1F7-BD9E-6D5E-19B0-5C50500977FB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BAA0F3F-92D2-DBA0-FCFB-FA0981E92BFD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7664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CD7058D-9BBD-25B9-8E0C-BE656512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87EFF-107E-D5D9-3616-8D54EE2D5437}"/>
              </a:ext>
            </a:extLst>
          </p:cNvPr>
          <p:cNvSpPr txBox="1"/>
          <p:nvPr/>
        </p:nvSpPr>
        <p:spPr>
          <a:xfrm>
            <a:off x="394088" y="878542"/>
            <a:ext cx="44503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  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Prompting the voyages of discovery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54366242-8105-2C12-F735-E481A8675E85}"/>
              </a:ext>
            </a:extLst>
          </p:cNvPr>
          <p:cNvSpPr txBox="1">
            <a:spLocks/>
          </p:cNvSpPr>
          <p:nvPr/>
        </p:nvSpPr>
        <p:spPr>
          <a:xfrm>
            <a:off x="331876" y="1941781"/>
            <a:ext cx="4857212" cy="391389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The Renaissance encouraged the spirit of personal striving, making people eager to sail across the sea.</a:t>
            </a:r>
          </a:p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Since the 15th century, navigators from Western Europe had successively discovered new routes connecting the East and the West, and even the New World of the Americas.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indVideo_20260130164021_888">
            <a:hlinkClick r:id="" action="ppaction://media"/>
            <a:extLst>
              <a:ext uri="{FF2B5EF4-FFF2-40B4-BE49-F238E27FC236}">
                <a16:creationId xmlns:a16="http://schemas.microsoft.com/office/drawing/2014/main" id="{F3E75A58-AE86-2EEE-EEC6-E2B7D8514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2100" y="-5126"/>
            <a:ext cx="3771900" cy="6858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8EF7677-A355-CCDC-E0F8-BCF6C6F0F1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62413" y="5947387"/>
            <a:ext cx="72548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4A233-3918-338B-9886-51381561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C3A338D1-629B-4D95-3166-8C9A01DC0BD0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EBAA0F3F-92D2-DBA0-FCFB-FA0981E92BFD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9950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CD7058D-9BBD-25B9-8E0C-BE656512E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787EFF-107E-D5D9-3616-8D54EE2D5437}"/>
              </a:ext>
            </a:extLst>
          </p:cNvPr>
          <p:cNvSpPr txBox="1"/>
          <p:nvPr/>
        </p:nvSpPr>
        <p:spPr>
          <a:xfrm>
            <a:off x="423585" y="937534"/>
            <a:ext cx="36083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 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Leading to the Scientific Revolution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54366242-8105-2C12-F735-E481A8675E85}"/>
              </a:ext>
            </a:extLst>
          </p:cNvPr>
          <p:cNvSpPr txBox="1">
            <a:spLocks/>
          </p:cNvSpPr>
          <p:nvPr/>
        </p:nvSpPr>
        <p:spPr>
          <a:xfrm>
            <a:off x="335093" y="1895499"/>
            <a:ext cx="3764959" cy="46525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The Renaissance weakened the control of the Church over culture and knowledge. </a:t>
            </a:r>
          </a:p>
          <a:p>
            <a:pPr>
              <a:lnSpc>
                <a:spcPct val="100000"/>
              </a:lnSpc>
            </a:pPr>
            <a:r>
              <a:rPr lang="en-US" altLang="zh-HK" sz="2400" dirty="0">
                <a:latin typeface="Arial" panose="020B0604020202020204" pitchFamily="34" charset="0"/>
                <a:cs typeface="Arial" panose="020B0604020202020204" pitchFamily="34" charset="0"/>
              </a:rPr>
              <a:t>People gradually developed the spirit of questioning and making inquiry, leading to the emergence of the Scientific Revolution in mid-16th-century Europe.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5AF02B-9B92-BB4E-A06F-1A32C238742F}"/>
              </a:ext>
            </a:extLst>
          </p:cNvPr>
          <p:cNvGrpSpPr/>
          <p:nvPr/>
        </p:nvGrpSpPr>
        <p:grpSpPr>
          <a:xfrm>
            <a:off x="4100052" y="55163"/>
            <a:ext cx="5082540" cy="6858000"/>
            <a:chOff x="4061460" y="0"/>
            <a:chExt cx="5082540" cy="6858000"/>
          </a:xfrm>
        </p:grpSpPr>
        <p:pic>
          <p:nvPicPr>
            <p:cNvPr id="5" name="圖片 4" descr="一張含有 室內, 桌, 建築物, 起居 的圖片&#10;&#10;自動產生的描述">
              <a:extLst>
                <a:ext uri="{FF2B5EF4-FFF2-40B4-BE49-F238E27FC236}">
                  <a16:creationId xmlns:a16="http://schemas.microsoft.com/office/drawing/2014/main" id="{5C69FC4B-CC2F-97B1-2EBA-903A35985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460" y="0"/>
              <a:ext cx="508254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DEC5D191-1148-F3A5-EDD1-44CFFE904C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8621" y="5637615"/>
              <a:ext cx="2772644" cy="1015663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Galileo, a renowned figure of the Scientific Revolution 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1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DE42D0BD-0247-39EF-0F2B-6C84FE98EF4A}"/>
              </a:ext>
            </a:extLst>
          </p:cNvPr>
          <p:cNvSpPr txBox="1">
            <a:spLocks/>
          </p:cNvSpPr>
          <p:nvPr/>
        </p:nvSpPr>
        <p:spPr>
          <a:xfrm>
            <a:off x="7168855" y="209848"/>
            <a:ext cx="1725907" cy="4203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1" lang="en-GB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p.</a:t>
            </a:r>
            <a:r>
              <a:rPr kumimoji="1" lang="en-US" altLang="zh-HK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kumimoji="1" lang="zh-HK" alt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3293B1AB-6EC8-E877-DB52-2CF1D4448C60}"/>
              </a:ext>
            </a:extLst>
          </p:cNvPr>
          <p:cNvSpPr txBox="1">
            <a:spLocks/>
          </p:cNvSpPr>
          <p:nvPr/>
        </p:nvSpPr>
        <p:spPr>
          <a:xfrm>
            <a:off x="249238" y="80920"/>
            <a:ext cx="1088072" cy="5145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Topic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  <a:endParaRPr lang="zh-HK" altLang="en-US" sz="20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EF3D00A-4BD3-2042-FFCB-0F96D4F35974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" name="圖片 10" descr="一張含有 室內, 個人, 相片, 桌 的圖片&#10;&#10;自動產生的描述">
              <a:extLst>
                <a:ext uri="{FF2B5EF4-FFF2-40B4-BE49-F238E27FC236}">
                  <a16:creationId xmlns:a16="http://schemas.microsoft.com/office/drawing/2014/main" id="{1EEA10C0-8E27-C241-99A7-20195A86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D2207926-3C45-9FFC-A513-BD77AF3FC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437475"/>
              <a:ext cx="5914104" cy="400110"/>
            </a:xfrm>
            <a:prstGeom prst="rect">
              <a:avLst/>
            </a:prstGeom>
            <a:solidFill>
              <a:srgbClr val="F2F2F2">
                <a:alpha val="89804"/>
              </a:srgbClr>
            </a:solidFill>
          </p:spPr>
          <p:txBody>
            <a:bodyPr wrap="square">
              <a:spAutoFit/>
            </a:bodyPr>
            <a:lstStyle>
              <a:defPPr>
                <a:defRPr lang="zh-TW"/>
              </a:defPPr>
              <a:lvl1pPr>
                <a:defRPr sz="2400">
                  <a:latin typeface="標楷體" panose="03000509000000000000" pitchFamily="65" charset="-120"/>
                  <a:ea typeface="標楷體" panose="03000509000000000000" pitchFamily="65" charset="-120"/>
                </a:defRPr>
              </a:lvl1pPr>
            </a:lstStyle>
            <a:p>
              <a:r>
                <a:rPr lang="en-US" altLang="zh-TW" sz="2000" dirty="0">
                  <a:latin typeface="Arial" panose="020B0604020202020204" pitchFamily="34" charset="0"/>
                  <a:cs typeface="Arial" panose="020B0604020202020204" pitchFamily="34" charset="0"/>
                </a:rPr>
                <a:t>French Enlightenment thinkers discussing politics</a:t>
              </a:r>
              <a:endParaRPr lang="zh-HK" alt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AD9C884A-B76B-F8BE-D86C-9998D9EBF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E576-22B0-C848-8E59-20AED19FB33D}" type="slidenum">
              <a:rPr lang="en-US" smtClean="0"/>
              <a:t>9</a:t>
            </a:fld>
            <a:endParaRPr 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BEB794E-1708-4F5B-2960-18B66E7EB5B2}"/>
              </a:ext>
            </a:extLst>
          </p:cNvPr>
          <p:cNvSpPr/>
          <p:nvPr/>
        </p:nvSpPr>
        <p:spPr>
          <a:xfrm>
            <a:off x="357056" y="338219"/>
            <a:ext cx="7696029" cy="17708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4B6A887-7A25-8D71-80F7-219F964AA301}"/>
              </a:ext>
            </a:extLst>
          </p:cNvPr>
          <p:cNvSpPr txBox="1"/>
          <p:nvPr/>
        </p:nvSpPr>
        <p:spPr>
          <a:xfrm>
            <a:off x="453080" y="476013"/>
            <a:ext cx="6715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GB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  </a:t>
            </a:r>
            <a:r>
              <a:rPr kumimoji="1" lang="en-US" altLang="zh-TW" sz="2600" b="1" dirty="0">
                <a:solidFill>
                  <a:srgbClr val="00A7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Influencing the Enlightenment</a:t>
            </a:r>
            <a:endParaRPr kumimoji="1" lang="en-HK" altLang="zh-HK" sz="2600" b="1" dirty="0">
              <a:solidFill>
                <a:srgbClr val="00A757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F9E3B9A-124F-70B4-B7CD-718BB5C678C8}"/>
              </a:ext>
            </a:extLst>
          </p:cNvPr>
          <p:cNvSpPr txBox="1">
            <a:spLocks/>
          </p:cNvSpPr>
          <p:nvPr/>
        </p:nvSpPr>
        <p:spPr>
          <a:xfrm>
            <a:off x="357056" y="1052124"/>
            <a:ext cx="7993690" cy="83099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457200" indent="-368300" algn="l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Renaissance promoted intellectual liberation among people. </a:t>
            </a:r>
          </a:p>
        </p:txBody>
      </p:sp>
    </p:spTree>
    <p:extLst>
      <p:ext uri="{BB962C8B-B14F-4D97-AF65-F5344CB8AC3E}">
        <p14:creationId xmlns:p14="http://schemas.microsoft.com/office/powerpoint/2010/main" val="3989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1520</TotalTime>
  <Words>573</Words>
  <Application>Microsoft Office PowerPoint</Application>
  <PresentationFormat>如螢幕大小 (4:3)</PresentationFormat>
  <Paragraphs>94</Paragraphs>
  <Slides>13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0" baseType="lpstr">
      <vt:lpstr>Arial </vt:lpstr>
      <vt:lpstr>Aptos</vt:lpstr>
      <vt:lpstr>Arial</vt:lpstr>
      <vt:lpstr>Calibri</vt:lpstr>
      <vt:lpstr>Times New Roman</vt:lpstr>
      <vt:lpstr>Tw Cen MT</vt:lpstr>
      <vt:lpstr>Office Theme</vt:lpstr>
      <vt:lpstr>PowerPoint 簡報</vt:lpstr>
      <vt:lpstr>iv. Impact of the Renaissance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 Ling</dc:creator>
  <cp:lastModifiedBy>history01 history01</cp:lastModifiedBy>
  <cp:revision>90</cp:revision>
  <dcterms:created xsi:type="dcterms:W3CDTF">2026-03-09T09:42:46Z</dcterms:created>
  <dcterms:modified xsi:type="dcterms:W3CDTF">2026-04-16T13:49:14Z</dcterms:modified>
</cp:coreProperties>
</file>